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178" r:id="rId1"/>
  </p:sldMasterIdLst>
  <p:notesMasterIdLst>
    <p:notesMasterId r:id="rId22"/>
  </p:notesMasterIdLst>
  <p:sldIdLst>
    <p:sldId id="256" r:id="rId2"/>
    <p:sldId id="257" r:id="rId3"/>
    <p:sldId id="258" r:id="rId4"/>
    <p:sldId id="259" r:id="rId5"/>
    <p:sldId id="261" r:id="rId6"/>
    <p:sldId id="289" r:id="rId7"/>
    <p:sldId id="290" r:id="rId8"/>
    <p:sldId id="266" r:id="rId9"/>
    <p:sldId id="273" r:id="rId10"/>
    <p:sldId id="267" r:id="rId11"/>
    <p:sldId id="268" r:id="rId12"/>
    <p:sldId id="299" r:id="rId13"/>
    <p:sldId id="262" r:id="rId14"/>
    <p:sldId id="300" r:id="rId15"/>
    <p:sldId id="302" r:id="rId16"/>
    <p:sldId id="301" r:id="rId17"/>
    <p:sldId id="270" r:id="rId18"/>
    <p:sldId id="303" r:id="rId19"/>
    <p:sldId id="304" r:id="rId20"/>
    <p:sldId id="30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7397C6-EFDD-9345-980C-A1BF066274AF}" v="428" dt="2020-05-11T11:26:57.5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0"/>
  </p:normalViewPr>
  <p:slideViewPr>
    <p:cSldViewPr snapToGrid="0" snapToObjects="1">
      <p:cViewPr varScale="1">
        <p:scale>
          <a:sx n="94" d="100"/>
          <a:sy n="94" d="100"/>
        </p:scale>
        <p:origin x="9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diagrams/_rels/data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_rels/drawing2.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A3A722-C0AE-4686-BA67-00156AAC3DEB}" type="doc">
      <dgm:prSet loTypeId="urn:microsoft.com/office/officeart/2008/layout/LinedList" loCatId="list" qsTypeId="urn:microsoft.com/office/officeart/2005/8/quickstyle/simple1" qsCatId="simple" csTypeId="urn:microsoft.com/office/officeart/2005/8/colors/colorful5" csCatId="colorful" phldr="1"/>
      <dgm:spPr/>
      <dgm:t>
        <a:bodyPr/>
        <a:lstStyle/>
        <a:p>
          <a:endParaRPr lang="en-US"/>
        </a:p>
      </dgm:t>
    </dgm:pt>
    <dgm:pt modelId="{21C96BFF-CA34-4B61-A7B5-46677414BDF4}">
      <dgm:prSet/>
      <dgm:spPr/>
      <dgm:t>
        <a:bodyPr/>
        <a:lstStyle/>
        <a:p>
          <a:pPr algn="ctr"/>
          <a:r>
            <a:rPr lang="pt-BR" dirty="0"/>
            <a:t>Lucas Marques de Araujo</a:t>
          </a:r>
          <a:endParaRPr lang="en-US" dirty="0"/>
        </a:p>
      </dgm:t>
    </dgm:pt>
    <dgm:pt modelId="{3CFBBB7C-D91B-4159-BA83-D0D157D82B4E}" type="parTrans" cxnId="{F2CE1F03-AF43-4F47-861E-3104783D4834}">
      <dgm:prSet/>
      <dgm:spPr/>
      <dgm:t>
        <a:bodyPr/>
        <a:lstStyle/>
        <a:p>
          <a:pPr algn="ctr"/>
          <a:endParaRPr lang="en-US"/>
        </a:p>
      </dgm:t>
    </dgm:pt>
    <dgm:pt modelId="{62447CA7-253A-40DE-B9BF-1A932348F044}" type="sibTrans" cxnId="{F2CE1F03-AF43-4F47-861E-3104783D4834}">
      <dgm:prSet/>
      <dgm:spPr/>
      <dgm:t>
        <a:bodyPr/>
        <a:lstStyle/>
        <a:p>
          <a:pPr algn="ctr"/>
          <a:endParaRPr lang="en-US"/>
        </a:p>
      </dgm:t>
    </dgm:pt>
    <dgm:pt modelId="{07484834-ED1C-4066-87CE-AB591027CA7F}">
      <dgm:prSet/>
      <dgm:spPr/>
      <dgm:t>
        <a:bodyPr/>
        <a:lstStyle/>
        <a:p>
          <a:pPr algn="ctr"/>
          <a:r>
            <a:rPr lang="pt-BR" dirty="0"/>
            <a:t>Luca Ezellner Miraglia</a:t>
          </a:r>
          <a:endParaRPr lang="en-US" dirty="0"/>
        </a:p>
      </dgm:t>
    </dgm:pt>
    <dgm:pt modelId="{4AFC5E87-979C-426E-8707-E9E0B5D705A3}" type="parTrans" cxnId="{4509A67D-3D2E-46E8-95AD-8E109993E629}">
      <dgm:prSet/>
      <dgm:spPr/>
      <dgm:t>
        <a:bodyPr/>
        <a:lstStyle/>
        <a:p>
          <a:pPr algn="ctr"/>
          <a:endParaRPr lang="en-US"/>
        </a:p>
      </dgm:t>
    </dgm:pt>
    <dgm:pt modelId="{44271CE2-C5D0-4F02-8CEE-F96F03A2336F}" type="sibTrans" cxnId="{4509A67D-3D2E-46E8-95AD-8E109993E629}">
      <dgm:prSet/>
      <dgm:spPr/>
      <dgm:t>
        <a:bodyPr/>
        <a:lstStyle/>
        <a:p>
          <a:pPr algn="ctr"/>
          <a:endParaRPr lang="en-US"/>
        </a:p>
      </dgm:t>
    </dgm:pt>
    <dgm:pt modelId="{C61BA16B-AFA7-459D-8A3F-4A361D4B13E4}">
      <dgm:prSet/>
      <dgm:spPr/>
      <dgm:t>
        <a:bodyPr/>
        <a:lstStyle/>
        <a:p>
          <a:pPr algn="ctr"/>
          <a:r>
            <a:rPr lang="pt-BR" dirty="0"/>
            <a:t>Arthur Segura Novello</a:t>
          </a:r>
          <a:endParaRPr lang="en-US" dirty="0"/>
        </a:p>
      </dgm:t>
    </dgm:pt>
    <dgm:pt modelId="{4D6335C5-703C-4AFC-830D-C8D0725D5EA9}" type="parTrans" cxnId="{87E34B3E-F600-4D49-A848-A06C4A0E39F7}">
      <dgm:prSet/>
      <dgm:spPr/>
      <dgm:t>
        <a:bodyPr/>
        <a:lstStyle/>
        <a:p>
          <a:pPr algn="ctr"/>
          <a:endParaRPr lang="en-US"/>
        </a:p>
      </dgm:t>
    </dgm:pt>
    <dgm:pt modelId="{D07FD6FA-737B-4F66-9BD9-521011B029FD}" type="sibTrans" cxnId="{87E34B3E-F600-4D49-A848-A06C4A0E39F7}">
      <dgm:prSet/>
      <dgm:spPr/>
      <dgm:t>
        <a:bodyPr/>
        <a:lstStyle/>
        <a:p>
          <a:pPr algn="ctr"/>
          <a:endParaRPr lang="en-US"/>
        </a:p>
      </dgm:t>
    </dgm:pt>
    <dgm:pt modelId="{CA5AACCE-00C0-5A4B-9190-FAE2DE58FC62}" type="pres">
      <dgm:prSet presAssocID="{22A3A722-C0AE-4686-BA67-00156AAC3DEB}" presName="vert0" presStyleCnt="0">
        <dgm:presLayoutVars>
          <dgm:dir/>
          <dgm:animOne val="branch"/>
          <dgm:animLvl val="lvl"/>
        </dgm:presLayoutVars>
      </dgm:prSet>
      <dgm:spPr/>
    </dgm:pt>
    <dgm:pt modelId="{566BBF11-6FA6-7A42-9B3D-73C252ED21A8}" type="pres">
      <dgm:prSet presAssocID="{21C96BFF-CA34-4B61-A7B5-46677414BDF4}" presName="thickLine" presStyleLbl="alignNode1" presStyleIdx="0" presStyleCnt="3"/>
      <dgm:spPr/>
    </dgm:pt>
    <dgm:pt modelId="{15493813-CA0A-FD40-8A64-CADC86058984}" type="pres">
      <dgm:prSet presAssocID="{21C96BFF-CA34-4B61-A7B5-46677414BDF4}" presName="horz1" presStyleCnt="0"/>
      <dgm:spPr/>
    </dgm:pt>
    <dgm:pt modelId="{10CBB0BF-1D02-5942-ADC9-866C1BE0E897}" type="pres">
      <dgm:prSet presAssocID="{21C96BFF-CA34-4B61-A7B5-46677414BDF4}" presName="tx1" presStyleLbl="revTx" presStyleIdx="0" presStyleCnt="3"/>
      <dgm:spPr/>
    </dgm:pt>
    <dgm:pt modelId="{059A8567-901A-5F44-BA74-306540A1A3BC}" type="pres">
      <dgm:prSet presAssocID="{21C96BFF-CA34-4B61-A7B5-46677414BDF4}" presName="vert1" presStyleCnt="0"/>
      <dgm:spPr/>
    </dgm:pt>
    <dgm:pt modelId="{F193954F-EF41-7F43-9BB7-3A5712D9DBD2}" type="pres">
      <dgm:prSet presAssocID="{07484834-ED1C-4066-87CE-AB591027CA7F}" presName="thickLine" presStyleLbl="alignNode1" presStyleIdx="1" presStyleCnt="3"/>
      <dgm:spPr/>
    </dgm:pt>
    <dgm:pt modelId="{40B49F55-B5D9-6F44-8D33-48F5D3DCAC47}" type="pres">
      <dgm:prSet presAssocID="{07484834-ED1C-4066-87CE-AB591027CA7F}" presName="horz1" presStyleCnt="0"/>
      <dgm:spPr/>
    </dgm:pt>
    <dgm:pt modelId="{3AAD9372-87C4-2D40-BDD4-3C1805DDAD8F}" type="pres">
      <dgm:prSet presAssocID="{07484834-ED1C-4066-87CE-AB591027CA7F}" presName="tx1" presStyleLbl="revTx" presStyleIdx="1" presStyleCnt="3"/>
      <dgm:spPr/>
    </dgm:pt>
    <dgm:pt modelId="{4C4484B2-9052-B644-BF74-7E5D3191B468}" type="pres">
      <dgm:prSet presAssocID="{07484834-ED1C-4066-87CE-AB591027CA7F}" presName="vert1" presStyleCnt="0"/>
      <dgm:spPr/>
    </dgm:pt>
    <dgm:pt modelId="{6F391854-1778-CB44-A430-DACFF12CA29F}" type="pres">
      <dgm:prSet presAssocID="{C61BA16B-AFA7-459D-8A3F-4A361D4B13E4}" presName="thickLine" presStyleLbl="alignNode1" presStyleIdx="2" presStyleCnt="3"/>
      <dgm:spPr/>
    </dgm:pt>
    <dgm:pt modelId="{F2458C46-2ECA-8643-8CF8-77FDA95646E0}" type="pres">
      <dgm:prSet presAssocID="{C61BA16B-AFA7-459D-8A3F-4A361D4B13E4}" presName="horz1" presStyleCnt="0"/>
      <dgm:spPr/>
    </dgm:pt>
    <dgm:pt modelId="{0F8AFB3E-7E9E-B44D-BD0F-90EAB8592BF5}" type="pres">
      <dgm:prSet presAssocID="{C61BA16B-AFA7-459D-8A3F-4A361D4B13E4}" presName="tx1" presStyleLbl="revTx" presStyleIdx="2" presStyleCnt="3"/>
      <dgm:spPr/>
    </dgm:pt>
    <dgm:pt modelId="{BE1E6725-2ACC-BA4E-B118-92D062DED0D8}" type="pres">
      <dgm:prSet presAssocID="{C61BA16B-AFA7-459D-8A3F-4A361D4B13E4}" presName="vert1" presStyleCnt="0"/>
      <dgm:spPr/>
    </dgm:pt>
  </dgm:ptLst>
  <dgm:cxnLst>
    <dgm:cxn modelId="{F2CE1F03-AF43-4F47-861E-3104783D4834}" srcId="{22A3A722-C0AE-4686-BA67-00156AAC3DEB}" destId="{21C96BFF-CA34-4B61-A7B5-46677414BDF4}" srcOrd="0" destOrd="0" parTransId="{3CFBBB7C-D91B-4159-BA83-D0D157D82B4E}" sibTransId="{62447CA7-253A-40DE-B9BF-1A932348F044}"/>
    <dgm:cxn modelId="{44DE5E10-0CDC-AC44-BBCA-0873FFC8B0A7}" type="presOf" srcId="{C61BA16B-AFA7-459D-8A3F-4A361D4B13E4}" destId="{0F8AFB3E-7E9E-B44D-BD0F-90EAB8592BF5}" srcOrd="0" destOrd="0" presId="urn:microsoft.com/office/officeart/2008/layout/LinedList"/>
    <dgm:cxn modelId="{17C6D837-6E53-734C-BC8F-216CE99BB2BB}" type="presOf" srcId="{07484834-ED1C-4066-87CE-AB591027CA7F}" destId="{3AAD9372-87C4-2D40-BDD4-3C1805DDAD8F}" srcOrd="0" destOrd="0" presId="urn:microsoft.com/office/officeart/2008/layout/LinedList"/>
    <dgm:cxn modelId="{87E34B3E-F600-4D49-A848-A06C4A0E39F7}" srcId="{22A3A722-C0AE-4686-BA67-00156AAC3DEB}" destId="{C61BA16B-AFA7-459D-8A3F-4A361D4B13E4}" srcOrd="2" destOrd="0" parTransId="{4D6335C5-703C-4AFC-830D-C8D0725D5EA9}" sibTransId="{D07FD6FA-737B-4F66-9BD9-521011B029FD}"/>
    <dgm:cxn modelId="{D21A5776-216D-8445-B623-FDE1665C52F8}" type="presOf" srcId="{22A3A722-C0AE-4686-BA67-00156AAC3DEB}" destId="{CA5AACCE-00C0-5A4B-9190-FAE2DE58FC62}" srcOrd="0" destOrd="0" presId="urn:microsoft.com/office/officeart/2008/layout/LinedList"/>
    <dgm:cxn modelId="{4509A67D-3D2E-46E8-95AD-8E109993E629}" srcId="{22A3A722-C0AE-4686-BA67-00156AAC3DEB}" destId="{07484834-ED1C-4066-87CE-AB591027CA7F}" srcOrd="1" destOrd="0" parTransId="{4AFC5E87-979C-426E-8707-E9E0B5D705A3}" sibTransId="{44271CE2-C5D0-4F02-8CEE-F96F03A2336F}"/>
    <dgm:cxn modelId="{ACB69BC2-1C80-9944-9003-F9A31A4DD128}" type="presOf" srcId="{21C96BFF-CA34-4B61-A7B5-46677414BDF4}" destId="{10CBB0BF-1D02-5942-ADC9-866C1BE0E897}" srcOrd="0" destOrd="0" presId="urn:microsoft.com/office/officeart/2008/layout/LinedList"/>
    <dgm:cxn modelId="{D2EC32BB-1984-3D44-82A9-7B68B33D4EF2}" type="presParOf" srcId="{CA5AACCE-00C0-5A4B-9190-FAE2DE58FC62}" destId="{566BBF11-6FA6-7A42-9B3D-73C252ED21A8}" srcOrd="0" destOrd="0" presId="urn:microsoft.com/office/officeart/2008/layout/LinedList"/>
    <dgm:cxn modelId="{D6D0ECD7-0D1B-814B-AB56-4F391BB0FA12}" type="presParOf" srcId="{CA5AACCE-00C0-5A4B-9190-FAE2DE58FC62}" destId="{15493813-CA0A-FD40-8A64-CADC86058984}" srcOrd="1" destOrd="0" presId="urn:microsoft.com/office/officeart/2008/layout/LinedList"/>
    <dgm:cxn modelId="{0EF456D9-CDC9-3E42-BCB4-E79D02F19C72}" type="presParOf" srcId="{15493813-CA0A-FD40-8A64-CADC86058984}" destId="{10CBB0BF-1D02-5942-ADC9-866C1BE0E897}" srcOrd="0" destOrd="0" presId="urn:microsoft.com/office/officeart/2008/layout/LinedList"/>
    <dgm:cxn modelId="{D7D09A68-E3E0-EB4E-8BFA-EE308A1C8818}" type="presParOf" srcId="{15493813-CA0A-FD40-8A64-CADC86058984}" destId="{059A8567-901A-5F44-BA74-306540A1A3BC}" srcOrd="1" destOrd="0" presId="urn:microsoft.com/office/officeart/2008/layout/LinedList"/>
    <dgm:cxn modelId="{C6505042-B048-964F-8DA4-ECBA4CA387B7}" type="presParOf" srcId="{CA5AACCE-00C0-5A4B-9190-FAE2DE58FC62}" destId="{F193954F-EF41-7F43-9BB7-3A5712D9DBD2}" srcOrd="2" destOrd="0" presId="urn:microsoft.com/office/officeart/2008/layout/LinedList"/>
    <dgm:cxn modelId="{E58C904E-539F-1148-94DE-6112010BAFB8}" type="presParOf" srcId="{CA5AACCE-00C0-5A4B-9190-FAE2DE58FC62}" destId="{40B49F55-B5D9-6F44-8D33-48F5D3DCAC47}" srcOrd="3" destOrd="0" presId="urn:microsoft.com/office/officeart/2008/layout/LinedList"/>
    <dgm:cxn modelId="{1AC58BB9-EDD0-1F4C-9306-EFF5AA856CAF}" type="presParOf" srcId="{40B49F55-B5D9-6F44-8D33-48F5D3DCAC47}" destId="{3AAD9372-87C4-2D40-BDD4-3C1805DDAD8F}" srcOrd="0" destOrd="0" presId="urn:microsoft.com/office/officeart/2008/layout/LinedList"/>
    <dgm:cxn modelId="{13A6EECF-4A1D-0747-A423-917F630BA9D4}" type="presParOf" srcId="{40B49F55-B5D9-6F44-8D33-48F5D3DCAC47}" destId="{4C4484B2-9052-B644-BF74-7E5D3191B468}" srcOrd="1" destOrd="0" presId="urn:microsoft.com/office/officeart/2008/layout/LinedList"/>
    <dgm:cxn modelId="{75BC8160-F0E2-CD49-9C7D-BCDCAA95E805}" type="presParOf" srcId="{CA5AACCE-00C0-5A4B-9190-FAE2DE58FC62}" destId="{6F391854-1778-CB44-A430-DACFF12CA29F}" srcOrd="4" destOrd="0" presId="urn:microsoft.com/office/officeart/2008/layout/LinedList"/>
    <dgm:cxn modelId="{75278EE8-7426-2B4F-934B-1254C3CF80FA}" type="presParOf" srcId="{CA5AACCE-00C0-5A4B-9190-FAE2DE58FC62}" destId="{F2458C46-2ECA-8643-8CF8-77FDA95646E0}" srcOrd="5" destOrd="0" presId="urn:microsoft.com/office/officeart/2008/layout/LinedList"/>
    <dgm:cxn modelId="{2CD9D7BE-1D48-A944-B117-53151AC96711}" type="presParOf" srcId="{F2458C46-2ECA-8643-8CF8-77FDA95646E0}" destId="{0F8AFB3E-7E9E-B44D-BD0F-90EAB8592BF5}" srcOrd="0" destOrd="0" presId="urn:microsoft.com/office/officeart/2008/layout/LinedList"/>
    <dgm:cxn modelId="{BF7FF2F0-061F-E749-B057-6535ABC9EC78}" type="presParOf" srcId="{F2458C46-2ECA-8643-8CF8-77FDA95646E0}" destId="{BE1E6725-2ACC-BA4E-B118-92D062DED0D8}"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09A86A-E246-4CE0-AC0E-FAED2B47991A}"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168308FE-E60D-4160-B4B2-7C7B4722A307}">
      <dgm:prSet/>
      <dgm:spPr/>
      <dgm:t>
        <a:bodyPr/>
        <a:lstStyle/>
        <a:p>
          <a:pPr>
            <a:lnSpc>
              <a:spcPct val="100000"/>
            </a:lnSpc>
          </a:pPr>
          <a:r>
            <a:rPr lang="pt-BR" dirty="0" err="1"/>
            <a:t>SP-Trans</a:t>
          </a:r>
          <a:endParaRPr lang="en-US" dirty="0"/>
        </a:p>
      </dgm:t>
    </dgm:pt>
    <dgm:pt modelId="{F1106766-5717-4D15-985E-3384C3255E09}" type="parTrans" cxnId="{E6230653-725B-483E-AEF2-E971BBA05FEA}">
      <dgm:prSet/>
      <dgm:spPr/>
      <dgm:t>
        <a:bodyPr/>
        <a:lstStyle/>
        <a:p>
          <a:endParaRPr lang="en-US"/>
        </a:p>
      </dgm:t>
    </dgm:pt>
    <dgm:pt modelId="{146CB9D3-7379-4BCF-B49C-2E3367B5A069}" type="sibTrans" cxnId="{E6230653-725B-483E-AEF2-E971BBA05FEA}">
      <dgm:prSet/>
      <dgm:spPr/>
      <dgm:t>
        <a:bodyPr/>
        <a:lstStyle/>
        <a:p>
          <a:endParaRPr lang="en-US"/>
        </a:p>
      </dgm:t>
    </dgm:pt>
    <dgm:pt modelId="{C4B0A170-5F33-44E6-9EEE-C05E628F8CCB}">
      <dgm:prSet/>
      <dgm:spPr/>
      <dgm:t>
        <a:bodyPr/>
        <a:lstStyle/>
        <a:p>
          <a:pPr>
            <a:lnSpc>
              <a:spcPct val="100000"/>
            </a:lnSpc>
          </a:pPr>
          <a:r>
            <a:rPr lang="pt-BR"/>
            <a:t>Climatempo</a:t>
          </a:r>
          <a:endParaRPr lang="en-US"/>
        </a:p>
      </dgm:t>
    </dgm:pt>
    <dgm:pt modelId="{00FBF26A-7211-473A-9427-1F866EDE63C7}" type="parTrans" cxnId="{57C9E8B1-10DD-4733-A835-70E403401F1A}">
      <dgm:prSet/>
      <dgm:spPr/>
      <dgm:t>
        <a:bodyPr/>
        <a:lstStyle/>
        <a:p>
          <a:endParaRPr lang="en-US"/>
        </a:p>
      </dgm:t>
    </dgm:pt>
    <dgm:pt modelId="{E411D409-FEEA-4BB8-80B3-1F6F60A8839C}" type="sibTrans" cxnId="{57C9E8B1-10DD-4733-A835-70E403401F1A}">
      <dgm:prSet/>
      <dgm:spPr/>
      <dgm:t>
        <a:bodyPr/>
        <a:lstStyle/>
        <a:p>
          <a:endParaRPr lang="en-US"/>
        </a:p>
      </dgm:t>
    </dgm:pt>
    <dgm:pt modelId="{577C9781-FCA0-4E38-AF1E-EEDEE3621E6B}">
      <dgm:prSet/>
      <dgm:spPr/>
      <dgm:t>
        <a:bodyPr/>
        <a:lstStyle/>
        <a:p>
          <a:pPr>
            <a:lnSpc>
              <a:spcPct val="100000"/>
            </a:lnSpc>
          </a:pPr>
          <a:r>
            <a:rPr lang="en-US"/>
            <a:t>Google directions</a:t>
          </a:r>
        </a:p>
      </dgm:t>
    </dgm:pt>
    <dgm:pt modelId="{37AA63F7-9824-4488-B693-0DF1E24E4CBC}" type="parTrans" cxnId="{66A90469-06B9-4259-8615-5CCE4CCDA51D}">
      <dgm:prSet/>
      <dgm:spPr/>
      <dgm:t>
        <a:bodyPr/>
        <a:lstStyle/>
        <a:p>
          <a:endParaRPr lang="en-US"/>
        </a:p>
      </dgm:t>
    </dgm:pt>
    <dgm:pt modelId="{49B06645-ADAD-402F-A97F-8113864B4ADC}" type="sibTrans" cxnId="{66A90469-06B9-4259-8615-5CCE4CCDA51D}">
      <dgm:prSet/>
      <dgm:spPr/>
      <dgm:t>
        <a:bodyPr/>
        <a:lstStyle/>
        <a:p>
          <a:endParaRPr lang="en-US"/>
        </a:p>
      </dgm:t>
    </dgm:pt>
    <dgm:pt modelId="{57F740CD-4C87-41EA-AB78-AF7C367838CA}">
      <dgm:prSet/>
      <dgm:spPr/>
      <dgm:t>
        <a:bodyPr/>
        <a:lstStyle/>
        <a:p>
          <a:pPr>
            <a:lnSpc>
              <a:spcPct val="100000"/>
            </a:lnSpc>
          </a:pPr>
          <a:r>
            <a:rPr lang="pt-BR" dirty="0"/>
            <a:t>Eventos</a:t>
          </a:r>
          <a:endParaRPr lang="en-US" dirty="0"/>
        </a:p>
      </dgm:t>
    </dgm:pt>
    <dgm:pt modelId="{8FDCDB11-4AB1-4BE5-A5EE-0572D79A7E3F}" type="parTrans" cxnId="{27A3DF41-72A3-4904-A26F-57DB0B3AD2E8}">
      <dgm:prSet/>
      <dgm:spPr/>
      <dgm:t>
        <a:bodyPr/>
        <a:lstStyle/>
        <a:p>
          <a:endParaRPr lang="en-US"/>
        </a:p>
      </dgm:t>
    </dgm:pt>
    <dgm:pt modelId="{AF0DA44A-81BA-416D-A926-DA6A20C6F1F6}" type="sibTrans" cxnId="{27A3DF41-72A3-4904-A26F-57DB0B3AD2E8}">
      <dgm:prSet/>
      <dgm:spPr/>
      <dgm:t>
        <a:bodyPr/>
        <a:lstStyle/>
        <a:p>
          <a:endParaRPr lang="en-US"/>
        </a:p>
      </dgm:t>
    </dgm:pt>
    <dgm:pt modelId="{19327E4E-257F-4FFD-B031-A4436FB5AEC0}">
      <dgm:prSet/>
      <dgm:spPr/>
      <dgm:t>
        <a:bodyPr/>
        <a:lstStyle/>
        <a:p>
          <a:pPr>
            <a:lnSpc>
              <a:spcPct val="100000"/>
            </a:lnSpc>
          </a:pPr>
          <a:r>
            <a:rPr lang="pt-BR"/>
            <a:t>Direto dos trens</a:t>
          </a:r>
          <a:endParaRPr lang="en-US"/>
        </a:p>
      </dgm:t>
    </dgm:pt>
    <dgm:pt modelId="{E7B4EF2D-8990-4A6C-9D80-C9AFE798D5C4}" type="parTrans" cxnId="{75FC97F1-C4C5-41AA-84BD-23B34B387A85}">
      <dgm:prSet/>
      <dgm:spPr/>
      <dgm:t>
        <a:bodyPr/>
        <a:lstStyle/>
        <a:p>
          <a:endParaRPr lang="en-US"/>
        </a:p>
      </dgm:t>
    </dgm:pt>
    <dgm:pt modelId="{02C3CDD7-F62C-4051-8A35-0E0E4466A945}" type="sibTrans" cxnId="{75FC97F1-C4C5-41AA-84BD-23B34B387A85}">
      <dgm:prSet/>
      <dgm:spPr/>
      <dgm:t>
        <a:bodyPr/>
        <a:lstStyle/>
        <a:p>
          <a:endParaRPr lang="en-US"/>
        </a:p>
      </dgm:t>
    </dgm:pt>
    <dgm:pt modelId="{5C9A7303-68C1-4ECD-9A35-0DF82FB3C900}" type="pres">
      <dgm:prSet presAssocID="{B109A86A-E246-4CE0-AC0E-FAED2B47991A}" presName="root" presStyleCnt="0">
        <dgm:presLayoutVars>
          <dgm:dir/>
          <dgm:resizeHandles val="exact"/>
        </dgm:presLayoutVars>
      </dgm:prSet>
      <dgm:spPr/>
    </dgm:pt>
    <dgm:pt modelId="{A2CBEF2B-254A-48C8-B315-EA92FF9CA2F8}" type="pres">
      <dgm:prSet presAssocID="{168308FE-E60D-4160-B4B2-7C7B4722A307}" presName="compNode" presStyleCnt="0"/>
      <dgm:spPr/>
    </dgm:pt>
    <dgm:pt modelId="{E6BB3707-C31D-480F-9409-7066FB9BF88F}" type="pres">
      <dgm:prSet presAssocID="{168308FE-E60D-4160-B4B2-7C7B4722A307}" presName="bgRect" presStyleLbl="bgShp" presStyleIdx="0" presStyleCnt="5"/>
      <dgm:spPr/>
    </dgm:pt>
    <dgm:pt modelId="{44CDCC4E-2C04-4880-99AA-DE52AEAEF809}" type="pres">
      <dgm:prSet presAssocID="{168308FE-E60D-4160-B4B2-7C7B4722A307}" presName="iconRect" presStyleLbl="node1" presStyleIdx="0" presStyleCnt="5"/>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Ônibus"/>
        </a:ext>
      </dgm:extLst>
    </dgm:pt>
    <dgm:pt modelId="{629AA68D-DAB6-42DC-A68F-A216AA7F850B}" type="pres">
      <dgm:prSet presAssocID="{168308FE-E60D-4160-B4B2-7C7B4722A307}" presName="spaceRect" presStyleCnt="0"/>
      <dgm:spPr/>
    </dgm:pt>
    <dgm:pt modelId="{5ED3C37B-32E7-4F3F-8300-9D803F73A34E}" type="pres">
      <dgm:prSet presAssocID="{168308FE-E60D-4160-B4B2-7C7B4722A307}" presName="parTx" presStyleLbl="revTx" presStyleIdx="0" presStyleCnt="5">
        <dgm:presLayoutVars>
          <dgm:chMax val="0"/>
          <dgm:chPref val="0"/>
        </dgm:presLayoutVars>
      </dgm:prSet>
      <dgm:spPr/>
    </dgm:pt>
    <dgm:pt modelId="{8F363755-3333-4FE6-9086-487A1949289F}" type="pres">
      <dgm:prSet presAssocID="{146CB9D3-7379-4BCF-B49C-2E3367B5A069}" presName="sibTrans" presStyleCnt="0"/>
      <dgm:spPr/>
    </dgm:pt>
    <dgm:pt modelId="{F91B9E69-6D2B-4D76-B9AC-78DE054B59FC}" type="pres">
      <dgm:prSet presAssocID="{C4B0A170-5F33-44E6-9EEE-C05E628F8CCB}" presName="compNode" presStyleCnt="0"/>
      <dgm:spPr/>
    </dgm:pt>
    <dgm:pt modelId="{245F00B7-B6BF-40A5-92E5-2D8630ACB596}" type="pres">
      <dgm:prSet presAssocID="{C4B0A170-5F33-44E6-9EEE-C05E628F8CCB}" presName="bgRect" presStyleLbl="bgShp" presStyleIdx="1" presStyleCnt="5"/>
      <dgm:spPr/>
    </dgm:pt>
    <dgm:pt modelId="{E888AF2C-0C19-40D3-972F-7BB019AD8D96}" type="pres">
      <dgm:prSet presAssocID="{C4B0A170-5F33-44E6-9EEE-C05E628F8CCB}" presName="iconRect" presStyleLbl="node1" presStyleIdx="1" presStyleCnt="5"/>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Sol"/>
        </a:ext>
      </dgm:extLst>
    </dgm:pt>
    <dgm:pt modelId="{7169C197-291E-4790-828E-670CBFFCDA92}" type="pres">
      <dgm:prSet presAssocID="{C4B0A170-5F33-44E6-9EEE-C05E628F8CCB}" presName="spaceRect" presStyleCnt="0"/>
      <dgm:spPr/>
    </dgm:pt>
    <dgm:pt modelId="{8884AB12-9A3B-4432-B7A9-559D2F2AE37A}" type="pres">
      <dgm:prSet presAssocID="{C4B0A170-5F33-44E6-9EEE-C05E628F8CCB}" presName="parTx" presStyleLbl="revTx" presStyleIdx="1" presStyleCnt="5">
        <dgm:presLayoutVars>
          <dgm:chMax val="0"/>
          <dgm:chPref val="0"/>
        </dgm:presLayoutVars>
      </dgm:prSet>
      <dgm:spPr/>
    </dgm:pt>
    <dgm:pt modelId="{F1DA3685-F416-41D7-89EF-9DE1C0AE1A21}" type="pres">
      <dgm:prSet presAssocID="{E411D409-FEEA-4BB8-80B3-1F6F60A8839C}" presName="sibTrans" presStyleCnt="0"/>
      <dgm:spPr/>
    </dgm:pt>
    <dgm:pt modelId="{B9A42084-BED4-4B59-A414-3DB571720D01}" type="pres">
      <dgm:prSet presAssocID="{577C9781-FCA0-4E38-AF1E-EEDEE3621E6B}" presName="compNode" presStyleCnt="0"/>
      <dgm:spPr/>
    </dgm:pt>
    <dgm:pt modelId="{24223961-4EF0-45B0-9B00-C03B6E00986D}" type="pres">
      <dgm:prSet presAssocID="{577C9781-FCA0-4E38-AF1E-EEDEE3621E6B}" presName="bgRect" presStyleLbl="bgShp" presStyleIdx="2" presStyleCnt="5"/>
      <dgm:spPr/>
    </dgm:pt>
    <dgm:pt modelId="{627ACBBB-701F-406B-B653-460E4CEBE5F2}" type="pres">
      <dgm:prSet presAssocID="{577C9781-FCA0-4E38-AF1E-EEDEE3621E6B}"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arker"/>
        </a:ext>
      </dgm:extLst>
    </dgm:pt>
    <dgm:pt modelId="{404BEE91-2C56-46DC-B3F9-20B4C19DAD8D}" type="pres">
      <dgm:prSet presAssocID="{577C9781-FCA0-4E38-AF1E-EEDEE3621E6B}" presName="spaceRect" presStyleCnt="0"/>
      <dgm:spPr/>
    </dgm:pt>
    <dgm:pt modelId="{35EC7C26-55DA-4129-A07A-F745FDFFF692}" type="pres">
      <dgm:prSet presAssocID="{577C9781-FCA0-4E38-AF1E-EEDEE3621E6B}" presName="parTx" presStyleLbl="revTx" presStyleIdx="2" presStyleCnt="5">
        <dgm:presLayoutVars>
          <dgm:chMax val="0"/>
          <dgm:chPref val="0"/>
        </dgm:presLayoutVars>
      </dgm:prSet>
      <dgm:spPr/>
    </dgm:pt>
    <dgm:pt modelId="{101C1822-12C4-4C8F-858E-1B6B3C177953}" type="pres">
      <dgm:prSet presAssocID="{49B06645-ADAD-402F-A97F-8113864B4ADC}" presName="sibTrans" presStyleCnt="0"/>
      <dgm:spPr/>
    </dgm:pt>
    <dgm:pt modelId="{52B60889-6B2D-44BF-92C9-8386024B7A25}" type="pres">
      <dgm:prSet presAssocID="{57F740CD-4C87-41EA-AB78-AF7C367838CA}" presName="compNode" presStyleCnt="0"/>
      <dgm:spPr/>
    </dgm:pt>
    <dgm:pt modelId="{6328907A-1650-4FA0-98E2-5BBA0B776441}" type="pres">
      <dgm:prSet presAssocID="{57F740CD-4C87-41EA-AB78-AF7C367838CA}" presName="bgRect" presStyleLbl="bgShp" presStyleIdx="3" presStyleCnt="5"/>
      <dgm:spPr/>
    </dgm:pt>
    <dgm:pt modelId="{CEE144A1-A725-4E6C-B0AA-CDE136CC7199}" type="pres">
      <dgm:prSet presAssocID="{57F740CD-4C87-41EA-AB78-AF7C367838CA}"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Drama"/>
        </a:ext>
      </dgm:extLst>
    </dgm:pt>
    <dgm:pt modelId="{61524446-20A1-4E6B-B3A4-BD313A9C1340}" type="pres">
      <dgm:prSet presAssocID="{57F740CD-4C87-41EA-AB78-AF7C367838CA}" presName="spaceRect" presStyleCnt="0"/>
      <dgm:spPr/>
    </dgm:pt>
    <dgm:pt modelId="{A14E09F6-263C-4029-871E-DACD00F475D2}" type="pres">
      <dgm:prSet presAssocID="{57F740CD-4C87-41EA-AB78-AF7C367838CA}" presName="parTx" presStyleLbl="revTx" presStyleIdx="3" presStyleCnt="5">
        <dgm:presLayoutVars>
          <dgm:chMax val="0"/>
          <dgm:chPref val="0"/>
        </dgm:presLayoutVars>
      </dgm:prSet>
      <dgm:spPr/>
    </dgm:pt>
    <dgm:pt modelId="{32DF92D7-2EA0-4524-9CC7-41AA768C17DC}" type="pres">
      <dgm:prSet presAssocID="{AF0DA44A-81BA-416D-A926-DA6A20C6F1F6}" presName="sibTrans" presStyleCnt="0"/>
      <dgm:spPr/>
    </dgm:pt>
    <dgm:pt modelId="{42AC309F-4C44-4FA8-B333-67456721BF9E}" type="pres">
      <dgm:prSet presAssocID="{19327E4E-257F-4FFD-B031-A4436FB5AEC0}" presName="compNode" presStyleCnt="0"/>
      <dgm:spPr/>
    </dgm:pt>
    <dgm:pt modelId="{E5F3787D-3184-4317-9313-EB8F9C690387}" type="pres">
      <dgm:prSet presAssocID="{19327E4E-257F-4FFD-B031-A4436FB5AEC0}" presName="bgRect" presStyleLbl="bgShp" presStyleIdx="4" presStyleCnt="5"/>
      <dgm:spPr/>
    </dgm:pt>
    <dgm:pt modelId="{01C3B501-6C94-42E9-980E-AF1751FB12E5}" type="pres">
      <dgm:prSet presAssocID="{19327E4E-257F-4FFD-B031-A4436FB5AEC0}"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Train"/>
        </a:ext>
      </dgm:extLst>
    </dgm:pt>
    <dgm:pt modelId="{A34B45EA-F24A-44C7-9CEF-6A64475F6DD7}" type="pres">
      <dgm:prSet presAssocID="{19327E4E-257F-4FFD-B031-A4436FB5AEC0}" presName="spaceRect" presStyleCnt="0"/>
      <dgm:spPr/>
    </dgm:pt>
    <dgm:pt modelId="{B6CE788D-3CDE-4611-AB90-E4D631B72988}" type="pres">
      <dgm:prSet presAssocID="{19327E4E-257F-4FFD-B031-A4436FB5AEC0}" presName="parTx" presStyleLbl="revTx" presStyleIdx="4" presStyleCnt="5">
        <dgm:presLayoutVars>
          <dgm:chMax val="0"/>
          <dgm:chPref val="0"/>
        </dgm:presLayoutVars>
      </dgm:prSet>
      <dgm:spPr/>
    </dgm:pt>
  </dgm:ptLst>
  <dgm:cxnLst>
    <dgm:cxn modelId="{27A3DF41-72A3-4904-A26F-57DB0B3AD2E8}" srcId="{B109A86A-E246-4CE0-AC0E-FAED2B47991A}" destId="{57F740CD-4C87-41EA-AB78-AF7C367838CA}" srcOrd="3" destOrd="0" parTransId="{8FDCDB11-4AB1-4BE5-A5EE-0572D79A7E3F}" sibTransId="{AF0DA44A-81BA-416D-A926-DA6A20C6F1F6}"/>
    <dgm:cxn modelId="{E6230653-725B-483E-AEF2-E971BBA05FEA}" srcId="{B109A86A-E246-4CE0-AC0E-FAED2B47991A}" destId="{168308FE-E60D-4160-B4B2-7C7B4722A307}" srcOrd="0" destOrd="0" parTransId="{F1106766-5717-4D15-985E-3384C3255E09}" sibTransId="{146CB9D3-7379-4BCF-B49C-2E3367B5A069}"/>
    <dgm:cxn modelId="{66A90469-06B9-4259-8615-5CCE4CCDA51D}" srcId="{B109A86A-E246-4CE0-AC0E-FAED2B47991A}" destId="{577C9781-FCA0-4E38-AF1E-EEDEE3621E6B}" srcOrd="2" destOrd="0" parTransId="{37AA63F7-9824-4488-B693-0DF1E24E4CBC}" sibTransId="{49B06645-ADAD-402F-A97F-8113864B4ADC}"/>
    <dgm:cxn modelId="{2E4F1981-02FB-984D-9512-13ED7E41B805}" type="presOf" srcId="{19327E4E-257F-4FFD-B031-A4436FB5AEC0}" destId="{B6CE788D-3CDE-4611-AB90-E4D631B72988}" srcOrd="0" destOrd="0" presId="urn:microsoft.com/office/officeart/2018/2/layout/IconVerticalSolidList"/>
    <dgm:cxn modelId="{A5C43A94-8A06-0340-AD58-F76CE4A8605E}" type="presOf" srcId="{168308FE-E60D-4160-B4B2-7C7B4722A307}" destId="{5ED3C37B-32E7-4F3F-8300-9D803F73A34E}" srcOrd="0" destOrd="0" presId="urn:microsoft.com/office/officeart/2018/2/layout/IconVerticalSolidList"/>
    <dgm:cxn modelId="{17FCEF9A-B4AC-4B49-8FFB-AC92B3E8CCFC}" type="presOf" srcId="{C4B0A170-5F33-44E6-9EEE-C05E628F8CCB}" destId="{8884AB12-9A3B-4432-B7A9-559D2F2AE37A}" srcOrd="0" destOrd="0" presId="urn:microsoft.com/office/officeart/2018/2/layout/IconVerticalSolidList"/>
    <dgm:cxn modelId="{57C9E8B1-10DD-4733-A835-70E403401F1A}" srcId="{B109A86A-E246-4CE0-AC0E-FAED2B47991A}" destId="{C4B0A170-5F33-44E6-9EEE-C05E628F8CCB}" srcOrd="1" destOrd="0" parTransId="{00FBF26A-7211-473A-9427-1F866EDE63C7}" sibTransId="{E411D409-FEEA-4BB8-80B3-1F6F60A8839C}"/>
    <dgm:cxn modelId="{75E2CBC8-1CEA-A148-A739-7C83B93FE1A8}" type="presOf" srcId="{57F740CD-4C87-41EA-AB78-AF7C367838CA}" destId="{A14E09F6-263C-4029-871E-DACD00F475D2}" srcOrd="0" destOrd="0" presId="urn:microsoft.com/office/officeart/2018/2/layout/IconVerticalSolidList"/>
    <dgm:cxn modelId="{AD8324D5-98CA-AC4D-93E1-160FF414CB20}" type="presOf" srcId="{577C9781-FCA0-4E38-AF1E-EEDEE3621E6B}" destId="{35EC7C26-55DA-4129-A07A-F745FDFFF692}" srcOrd="0" destOrd="0" presId="urn:microsoft.com/office/officeart/2018/2/layout/IconVerticalSolidList"/>
    <dgm:cxn modelId="{647CDFD8-2E20-5F44-A97E-17D00ED3A9E3}" type="presOf" srcId="{B109A86A-E246-4CE0-AC0E-FAED2B47991A}" destId="{5C9A7303-68C1-4ECD-9A35-0DF82FB3C900}" srcOrd="0" destOrd="0" presId="urn:microsoft.com/office/officeart/2018/2/layout/IconVerticalSolidList"/>
    <dgm:cxn modelId="{75FC97F1-C4C5-41AA-84BD-23B34B387A85}" srcId="{B109A86A-E246-4CE0-AC0E-FAED2B47991A}" destId="{19327E4E-257F-4FFD-B031-A4436FB5AEC0}" srcOrd="4" destOrd="0" parTransId="{E7B4EF2D-8990-4A6C-9D80-C9AFE798D5C4}" sibTransId="{02C3CDD7-F62C-4051-8A35-0E0E4466A945}"/>
    <dgm:cxn modelId="{D91AB008-F6CB-C34C-8324-8FFE90A4708C}" type="presParOf" srcId="{5C9A7303-68C1-4ECD-9A35-0DF82FB3C900}" destId="{A2CBEF2B-254A-48C8-B315-EA92FF9CA2F8}" srcOrd="0" destOrd="0" presId="urn:microsoft.com/office/officeart/2018/2/layout/IconVerticalSolidList"/>
    <dgm:cxn modelId="{399CE205-24E3-3142-99DC-FFD3BB2DA95B}" type="presParOf" srcId="{A2CBEF2B-254A-48C8-B315-EA92FF9CA2F8}" destId="{E6BB3707-C31D-480F-9409-7066FB9BF88F}" srcOrd="0" destOrd="0" presId="urn:microsoft.com/office/officeart/2018/2/layout/IconVerticalSolidList"/>
    <dgm:cxn modelId="{C4767E0C-6F96-1D48-9D9A-C7F9699938BB}" type="presParOf" srcId="{A2CBEF2B-254A-48C8-B315-EA92FF9CA2F8}" destId="{44CDCC4E-2C04-4880-99AA-DE52AEAEF809}" srcOrd="1" destOrd="0" presId="urn:microsoft.com/office/officeart/2018/2/layout/IconVerticalSolidList"/>
    <dgm:cxn modelId="{06700AA8-8285-AF41-A2D9-B663081CA1E6}" type="presParOf" srcId="{A2CBEF2B-254A-48C8-B315-EA92FF9CA2F8}" destId="{629AA68D-DAB6-42DC-A68F-A216AA7F850B}" srcOrd="2" destOrd="0" presId="urn:microsoft.com/office/officeart/2018/2/layout/IconVerticalSolidList"/>
    <dgm:cxn modelId="{85656D0E-2DC4-9B4C-A943-FF406BFADFBB}" type="presParOf" srcId="{A2CBEF2B-254A-48C8-B315-EA92FF9CA2F8}" destId="{5ED3C37B-32E7-4F3F-8300-9D803F73A34E}" srcOrd="3" destOrd="0" presId="urn:microsoft.com/office/officeart/2018/2/layout/IconVerticalSolidList"/>
    <dgm:cxn modelId="{3E00A6A8-E693-DB4B-A244-2B966244A038}" type="presParOf" srcId="{5C9A7303-68C1-4ECD-9A35-0DF82FB3C900}" destId="{8F363755-3333-4FE6-9086-487A1949289F}" srcOrd="1" destOrd="0" presId="urn:microsoft.com/office/officeart/2018/2/layout/IconVerticalSolidList"/>
    <dgm:cxn modelId="{03838CCC-5C14-9E43-AC65-66EE44F070E7}" type="presParOf" srcId="{5C9A7303-68C1-4ECD-9A35-0DF82FB3C900}" destId="{F91B9E69-6D2B-4D76-B9AC-78DE054B59FC}" srcOrd="2" destOrd="0" presId="urn:microsoft.com/office/officeart/2018/2/layout/IconVerticalSolidList"/>
    <dgm:cxn modelId="{4B344755-9BA1-6F4D-8FCA-AEE3FCCD37A3}" type="presParOf" srcId="{F91B9E69-6D2B-4D76-B9AC-78DE054B59FC}" destId="{245F00B7-B6BF-40A5-92E5-2D8630ACB596}" srcOrd="0" destOrd="0" presId="urn:microsoft.com/office/officeart/2018/2/layout/IconVerticalSolidList"/>
    <dgm:cxn modelId="{96B234AE-1675-7646-AE25-8557CFDB21B7}" type="presParOf" srcId="{F91B9E69-6D2B-4D76-B9AC-78DE054B59FC}" destId="{E888AF2C-0C19-40D3-972F-7BB019AD8D96}" srcOrd="1" destOrd="0" presId="urn:microsoft.com/office/officeart/2018/2/layout/IconVerticalSolidList"/>
    <dgm:cxn modelId="{01D0B7A6-0BAA-0E45-A07E-0C5CA284C338}" type="presParOf" srcId="{F91B9E69-6D2B-4D76-B9AC-78DE054B59FC}" destId="{7169C197-291E-4790-828E-670CBFFCDA92}" srcOrd="2" destOrd="0" presId="urn:microsoft.com/office/officeart/2018/2/layout/IconVerticalSolidList"/>
    <dgm:cxn modelId="{51F9154E-1C87-7D4C-B6D4-5281650C2D75}" type="presParOf" srcId="{F91B9E69-6D2B-4D76-B9AC-78DE054B59FC}" destId="{8884AB12-9A3B-4432-B7A9-559D2F2AE37A}" srcOrd="3" destOrd="0" presId="urn:microsoft.com/office/officeart/2018/2/layout/IconVerticalSolidList"/>
    <dgm:cxn modelId="{EB5B6BB2-6084-8547-A286-CC7CC815D666}" type="presParOf" srcId="{5C9A7303-68C1-4ECD-9A35-0DF82FB3C900}" destId="{F1DA3685-F416-41D7-89EF-9DE1C0AE1A21}" srcOrd="3" destOrd="0" presId="urn:microsoft.com/office/officeart/2018/2/layout/IconVerticalSolidList"/>
    <dgm:cxn modelId="{5446E87E-88AF-4E4B-B2C6-C0504AC783F4}" type="presParOf" srcId="{5C9A7303-68C1-4ECD-9A35-0DF82FB3C900}" destId="{B9A42084-BED4-4B59-A414-3DB571720D01}" srcOrd="4" destOrd="0" presId="urn:microsoft.com/office/officeart/2018/2/layout/IconVerticalSolidList"/>
    <dgm:cxn modelId="{5BAED1A6-24DB-2D42-8C26-9119729C8791}" type="presParOf" srcId="{B9A42084-BED4-4B59-A414-3DB571720D01}" destId="{24223961-4EF0-45B0-9B00-C03B6E00986D}" srcOrd="0" destOrd="0" presId="urn:microsoft.com/office/officeart/2018/2/layout/IconVerticalSolidList"/>
    <dgm:cxn modelId="{86E6D3E8-AE85-6C4A-97ED-B4C36F1100E1}" type="presParOf" srcId="{B9A42084-BED4-4B59-A414-3DB571720D01}" destId="{627ACBBB-701F-406B-B653-460E4CEBE5F2}" srcOrd="1" destOrd="0" presId="urn:microsoft.com/office/officeart/2018/2/layout/IconVerticalSolidList"/>
    <dgm:cxn modelId="{5A3E3B9E-AA1F-4640-8ACA-39350D874247}" type="presParOf" srcId="{B9A42084-BED4-4B59-A414-3DB571720D01}" destId="{404BEE91-2C56-46DC-B3F9-20B4C19DAD8D}" srcOrd="2" destOrd="0" presId="urn:microsoft.com/office/officeart/2018/2/layout/IconVerticalSolidList"/>
    <dgm:cxn modelId="{C231CAD9-1CD0-F54C-B2AB-8929CBB76665}" type="presParOf" srcId="{B9A42084-BED4-4B59-A414-3DB571720D01}" destId="{35EC7C26-55DA-4129-A07A-F745FDFFF692}" srcOrd="3" destOrd="0" presId="urn:microsoft.com/office/officeart/2018/2/layout/IconVerticalSolidList"/>
    <dgm:cxn modelId="{5D8BE7F5-C341-744D-8002-ABE1B0659C4F}" type="presParOf" srcId="{5C9A7303-68C1-4ECD-9A35-0DF82FB3C900}" destId="{101C1822-12C4-4C8F-858E-1B6B3C177953}" srcOrd="5" destOrd="0" presId="urn:microsoft.com/office/officeart/2018/2/layout/IconVerticalSolidList"/>
    <dgm:cxn modelId="{EE31EDBF-8DA7-DF46-AF8A-11853F58CD29}" type="presParOf" srcId="{5C9A7303-68C1-4ECD-9A35-0DF82FB3C900}" destId="{52B60889-6B2D-44BF-92C9-8386024B7A25}" srcOrd="6" destOrd="0" presId="urn:microsoft.com/office/officeart/2018/2/layout/IconVerticalSolidList"/>
    <dgm:cxn modelId="{79D1809B-C0B0-A14D-B156-4F1BAE3323A4}" type="presParOf" srcId="{52B60889-6B2D-44BF-92C9-8386024B7A25}" destId="{6328907A-1650-4FA0-98E2-5BBA0B776441}" srcOrd="0" destOrd="0" presId="urn:microsoft.com/office/officeart/2018/2/layout/IconVerticalSolidList"/>
    <dgm:cxn modelId="{F245EA5C-7A30-B144-82E5-2A7C77A54344}" type="presParOf" srcId="{52B60889-6B2D-44BF-92C9-8386024B7A25}" destId="{CEE144A1-A725-4E6C-B0AA-CDE136CC7199}" srcOrd="1" destOrd="0" presId="urn:microsoft.com/office/officeart/2018/2/layout/IconVerticalSolidList"/>
    <dgm:cxn modelId="{5709659B-FE1F-C144-9345-7D820AA62CF4}" type="presParOf" srcId="{52B60889-6B2D-44BF-92C9-8386024B7A25}" destId="{61524446-20A1-4E6B-B3A4-BD313A9C1340}" srcOrd="2" destOrd="0" presId="urn:microsoft.com/office/officeart/2018/2/layout/IconVerticalSolidList"/>
    <dgm:cxn modelId="{9374A820-F16A-0B4B-8F05-08EE7B43DA24}" type="presParOf" srcId="{52B60889-6B2D-44BF-92C9-8386024B7A25}" destId="{A14E09F6-263C-4029-871E-DACD00F475D2}" srcOrd="3" destOrd="0" presId="urn:microsoft.com/office/officeart/2018/2/layout/IconVerticalSolidList"/>
    <dgm:cxn modelId="{FA1A8BC2-DF67-4542-814C-825EB2AB27F3}" type="presParOf" srcId="{5C9A7303-68C1-4ECD-9A35-0DF82FB3C900}" destId="{32DF92D7-2EA0-4524-9CC7-41AA768C17DC}" srcOrd="7" destOrd="0" presId="urn:microsoft.com/office/officeart/2018/2/layout/IconVerticalSolidList"/>
    <dgm:cxn modelId="{ACE44749-AF59-004A-A6F8-DA553397CA52}" type="presParOf" srcId="{5C9A7303-68C1-4ECD-9A35-0DF82FB3C900}" destId="{42AC309F-4C44-4FA8-B333-67456721BF9E}" srcOrd="8" destOrd="0" presId="urn:microsoft.com/office/officeart/2018/2/layout/IconVerticalSolidList"/>
    <dgm:cxn modelId="{451E4884-59E7-A64D-BA96-783B245B16D6}" type="presParOf" srcId="{42AC309F-4C44-4FA8-B333-67456721BF9E}" destId="{E5F3787D-3184-4317-9313-EB8F9C690387}" srcOrd="0" destOrd="0" presId="urn:microsoft.com/office/officeart/2018/2/layout/IconVerticalSolidList"/>
    <dgm:cxn modelId="{A53B97CA-A939-5440-ACD6-FE6C50AA4AB3}" type="presParOf" srcId="{42AC309F-4C44-4FA8-B333-67456721BF9E}" destId="{01C3B501-6C94-42E9-980E-AF1751FB12E5}" srcOrd="1" destOrd="0" presId="urn:microsoft.com/office/officeart/2018/2/layout/IconVerticalSolidList"/>
    <dgm:cxn modelId="{1F1B2032-F8DD-D849-902D-16D9439C0773}" type="presParOf" srcId="{42AC309F-4C44-4FA8-B333-67456721BF9E}" destId="{A34B45EA-F24A-44C7-9CEF-6A64475F6DD7}" srcOrd="2" destOrd="0" presId="urn:microsoft.com/office/officeart/2018/2/layout/IconVerticalSolidList"/>
    <dgm:cxn modelId="{D00C9DA3-E560-A745-8B3F-86054506F7AC}" type="presParOf" srcId="{42AC309F-4C44-4FA8-B333-67456721BF9E}" destId="{B6CE788D-3CDE-4611-AB90-E4D631B72988}"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0C6857-6881-4F5B-83E2-C65541CCAA6F}" type="doc">
      <dgm:prSet loTypeId="urn:microsoft.com/office/officeart/2008/layout/LinedList" loCatId="list" qsTypeId="urn:microsoft.com/office/officeart/2005/8/quickstyle/simple4" qsCatId="simple" csTypeId="urn:microsoft.com/office/officeart/2005/8/colors/colorful2" csCatId="colorful"/>
      <dgm:spPr/>
      <dgm:t>
        <a:bodyPr/>
        <a:lstStyle/>
        <a:p>
          <a:endParaRPr lang="en-US"/>
        </a:p>
      </dgm:t>
    </dgm:pt>
    <dgm:pt modelId="{16F36ADC-F5ED-4572-8BB5-A25D52A7A02F}">
      <dgm:prSet/>
      <dgm:spPr/>
      <dgm:t>
        <a:bodyPr/>
        <a:lstStyle/>
        <a:p>
          <a:r>
            <a:rPr lang="pt-BR" dirty="0"/>
            <a:t>O Dashboard, também chamado de painel de controle, é uma ferramenta que auxilia os gestores a terem uma visão mais sistemática das principais informações do negócio. Em outras palavras, é um recurso que visa consolidar os dados de maior relevância em um painel, facilitando o processo de análise e a tomada de decisão.</a:t>
          </a:r>
          <a:endParaRPr lang="en-US" dirty="0"/>
        </a:p>
      </dgm:t>
    </dgm:pt>
    <dgm:pt modelId="{DBF225B2-93A1-473B-AE6F-C4FFD2FC43AD}" type="parTrans" cxnId="{4D7E4762-56E8-478A-9C50-840B9A947990}">
      <dgm:prSet/>
      <dgm:spPr/>
      <dgm:t>
        <a:bodyPr/>
        <a:lstStyle/>
        <a:p>
          <a:endParaRPr lang="en-US"/>
        </a:p>
      </dgm:t>
    </dgm:pt>
    <dgm:pt modelId="{85FB1C28-DAA0-404C-B392-21B68F4A8008}" type="sibTrans" cxnId="{4D7E4762-56E8-478A-9C50-840B9A947990}">
      <dgm:prSet/>
      <dgm:spPr/>
      <dgm:t>
        <a:bodyPr/>
        <a:lstStyle/>
        <a:p>
          <a:endParaRPr lang="en-US"/>
        </a:p>
      </dgm:t>
    </dgm:pt>
    <dgm:pt modelId="{01BE6F22-D4CB-4FB5-8DA7-B84E7E9961E3}">
      <dgm:prSet/>
      <dgm:spPr/>
      <dgm:t>
        <a:bodyPr/>
        <a:lstStyle/>
        <a:p>
          <a:r>
            <a:rPr lang="pt-BR"/>
            <a:t>O uso de planilhas e relatórios já são ultrapassados para análises de dados, não sendo suficientes para suprir as necessidades mais urgentes. Conforme a tecnologia foi evoluindo no mundo corporativo, surgiram os dashboards que evitam esforços desnecessários e ter uma visão mais ampla de todo o cenário corporativo para, assim, tomar decisões estratégicas e assertivas.</a:t>
          </a:r>
          <a:endParaRPr lang="en-US"/>
        </a:p>
      </dgm:t>
    </dgm:pt>
    <dgm:pt modelId="{2F5A0C1B-8321-4266-B4D8-84BE56351EAF}" type="parTrans" cxnId="{1421B0AC-42FA-434E-8489-8F02A0224B65}">
      <dgm:prSet/>
      <dgm:spPr/>
      <dgm:t>
        <a:bodyPr/>
        <a:lstStyle/>
        <a:p>
          <a:endParaRPr lang="en-US"/>
        </a:p>
      </dgm:t>
    </dgm:pt>
    <dgm:pt modelId="{4E1657F7-DB70-4C25-8A41-EE8C97D5BEF6}" type="sibTrans" cxnId="{1421B0AC-42FA-434E-8489-8F02A0224B65}">
      <dgm:prSet/>
      <dgm:spPr/>
      <dgm:t>
        <a:bodyPr/>
        <a:lstStyle/>
        <a:p>
          <a:endParaRPr lang="en-US"/>
        </a:p>
      </dgm:t>
    </dgm:pt>
    <dgm:pt modelId="{6FC1BFED-99D8-5948-B04D-40F0A8D5B1AD}" type="pres">
      <dgm:prSet presAssocID="{F60C6857-6881-4F5B-83E2-C65541CCAA6F}" presName="vert0" presStyleCnt="0">
        <dgm:presLayoutVars>
          <dgm:dir/>
          <dgm:animOne val="branch"/>
          <dgm:animLvl val="lvl"/>
        </dgm:presLayoutVars>
      </dgm:prSet>
      <dgm:spPr/>
    </dgm:pt>
    <dgm:pt modelId="{CBB28D70-59B7-0E46-AC3F-E5CBAB491C43}" type="pres">
      <dgm:prSet presAssocID="{16F36ADC-F5ED-4572-8BB5-A25D52A7A02F}" presName="thickLine" presStyleLbl="alignNode1" presStyleIdx="0" presStyleCnt="2"/>
      <dgm:spPr/>
    </dgm:pt>
    <dgm:pt modelId="{088E3372-4A73-5344-A6A1-C3D0096C47B3}" type="pres">
      <dgm:prSet presAssocID="{16F36ADC-F5ED-4572-8BB5-A25D52A7A02F}" presName="horz1" presStyleCnt="0"/>
      <dgm:spPr/>
    </dgm:pt>
    <dgm:pt modelId="{AD4466F1-FE91-C945-BB1B-C33864AF1387}" type="pres">
      <dgm:prSet presAssocID="{16F36ADC-F5ED-4572-8BB5-A25D52A7A02F}" presName="tx1" presStyleLbl="revTx" presStyleIdx="0" presStyleCnt="2"/>
      <dgm:spPr/>
    </dgm:pt>
    <dgm:pt modelId="{AB23AD9E-A841-954E-97A3-108D10CE9476}" type="pres">
      <dgm:prSet presAssocID="{16F36ADC-F5ED-4572-8BB5-A25D52A7A02F}" presName="vert1" presStyleCnt="0"/>
      <dgm:spPr/>
    </dgm:pt>
    <dgm:pt modelId="{BC72185E-CD6F-1C47-8C66-92CE9705C064}" type="pres">
      <dgm:prSet presAssocID="{01BE6F22-D4CB-4FB5-8DA7-B84E7E9961E3}" presName="thickLine" presStyleLbl="alignNode1" presStyleIdx="1" presStyleCnt="2"/>
      <dgm:spPr/>
    </dgm:pt>
    <dgm:pt modelId="{3ADCDFE7-9D63-584C-B154-87A10A562445}" type="pres">
      <dgm:prSet presAssocID="{01BE6F22-D4CB-4FB5-8DA7-B84E7E9961E3}" presName="horz1" presStyleCnt="0"/>
      <dgm:spPr/>
    </dgm:pt>
    <dgm:pt modelId="{9F1FE4BA-5564-A64B-BEA9-58BECECCE9B1}" type="pres">
      <dgm:prSet presAssocID="{01BE6F22-D4CB-4FB5-8DA7-B84E7E9961E3}" presName="tx1" presStyleLbl="revTx" presStyleIdx="1" presStyleCnt="2"/>
      <dgm:spPr/>
    </dgm:pt>
    <dgm:pt modelId="{438E30FE-1752-8E45-B1F6-35155FB83F3B}" type="pres">
      <dgm:prSet presAssocID="{01BE6F22-D4CB-4FB5-8DA7-B84E7E9961E3}" presName="vert1" presStyleCnt="0"/>
      <dgm:spPr/>
    </dgm:pt>
  </dgm:ptLst>
  <dgm:cxnLst>
    <dgm:cxn modelId="{3643F309-EE40-5941-B6E1-35A3D3617240}" type="presOf" srcId="{16F36ADC-F5ED-4572-8BB5-A25D52A7A02F}" destId="{AD4466F1-FE91-C945-BB1B-C33864AF1387}" srcOrd="0" destOrd="0" presId="urn:microsoft.com/office/officeart/2008/layout/LinedList"/>
    <dgm:cxn modelId="{080D4E19-D7B7-6D44-8E6F-43DE73A17301}" type="presOf" srcId="{F60C6857-6881-4F5B-83E2-C65541CCAA6F}" destId="{6FC1BFED-99D8-5948-B04D-40F0A8D5B1AD}" srcOrd="0" destOrd="0" presId="urn:microsoft.com/office/officeart/2008/layout/LinedList"/>
    <dgm:cxn modelId="{4D7E4762-56E8-478A-9C50-840B9A947990}" srcId="{F60C6857-6881-4F5B-83E2-C65541CCAA6F}" destId="{16F36ADC-F5ED-4572-8BB5-A25D52A7A02F}" srcOrd="0" destOrd="0" parTransId="{DBF225B2-93A1-473B-AE6F-C4FFD2FC43AD}" sibTransId="{85FB1C28-DAA0-404C-B392-21B68F4A8008}"/>
    <dgm:cxn modelId="{1421B0AC-42FA-434E-8489-8F02A0224B65}" srcId="{F60C6857-6881-4F5B-83E2-C65541CCAA6F}" destId="{01BE6F22-D4CB-4FB5-8DA7-B84E7E9961E3}" srcOrd="1" destOrd="0" parTransId="{2F5A0C1B-8321-4266-B4D8-84BE56351EAF}" sibTransId="{4E1657F7-DB70-4C25-8A41-EE8C97D5BEF6}"/>
    <dgm:cxn modelId="{68D529BB-558B-5F40-B880-8A272B16351A}" type="presOf" srcId="{01BE6F22-D4CB-4FB5-8DA7-B84E7E9961E3}" destId="{9F1FE4BA-5564-A64B-BEA9-58BECECCE9B1}" srcOrd="0" destOrd="0" presId="urn:microsoft.com/office/officeart/2008/layout/LinedList"/>
    <dgm:cxn modelId="{8B55CD99-8828-6046-A2B1-C3046A8678A0}" type="presParOf" srcId="{6FC1BFED-99D8-5948-B04D-40F0A8D5B1AD}" destId="{CBB28D70-59B7-0E46-AC3F-E5CBAB491C43}" srcOrd="0" destOrd="0" presId="urn:microsoft.com/office/officeart/2008/layout/LinedList"/>
    <dgm:cxn modelId="{47D77F41-B898-9143-9A90-74FB53E5D954}" type="presParOf" srcId="{6FC1BFED-99D8-5948-B04D-40F0A8D5B1AD}" destId="{088E3372-4A73-5344-A6A1-C3D0096C47B3}" srcOrd="1" destOrd="0" presId="urn:microsoft.com/office/officeart/2008/layout/LinedList"/>
    <dgm:cxn modelId="{23816568-DC4D-534B-83C7-B53DEC6627D7}" type="presParOf" srcId="{088E3372-4A73-5344-A6A1-C3D0096C47B3}" destId="{AD4466F1-FE91-C945-BB1B-C33864AF1387}" srcOrd="0" destOrd="0" presId="urn:microsoft.com/office/officeart/2008/layout/LinedList"/>
    <dgm:cxn modelId="{C64A64E3-098E-214D-8D75-73E8B1637586}" type="presParOf" srcId="{088E3372-4A73-5344-A6A1-C3D0096C47B3}" destId="{AB23AD9E-A841-954E-97A3-108D10CE9476}" srcOrd="1" destOrd="0" presId="urn:microsoft.com/office/officeart/2008/layout/LinedList"/>
    <dgm:cxn modelId="{950C46FE-1AC8-9041-B289-783D20EE033D}" type="presParOf" srcId="{6FC1BFED-99D8-5948-B04D-40F0A8D5B1AD}" destId="{BC72185E-CD6F-1C47-8C66-92CE9705C064}" srcOrd="2" destOrd="0" presId="urn:microsoft.com/office/officeart/2008/layout/LinedList"/>
    <dgm:cxn modelId="{9D24C785-87B8-CA4F-89F6-74C9013E8365}" type="presParOf" srcId="{6FC1BFED-99D8-5948-B04D-40F0A8D5B1AD}" destId="{3ADCDFE7-9D63-584C-B154-87A10A562445}" srcOrd="3" destOrd="0" presId="urn:microsoft.com/office/officeart/2008/layout/LinedList"/>
    <dgm:cxn modelId="{A0CBE52F-BF1D-C748-A92D-8832A6C788DE}" type="presParOf" srcId="{3ADCDFE7-9D63-584C-B154-87A10A562445}" destId="{9F1FE4BA-5564-A64B-BEA9-58BECECCE9B1}" srcOrd="0" destOrd="0" presId="urn:microsoft.com/office/officeart/2008/layout/LinedList"/>
    <dgm:cxn modelId="{47B9CA49-70E3-4642-806A-ACC8061D7565}" type="presParOf" srcId="{3ADCDFE7-9D63-584C-B154-87A10A562445}" destId="{438E30FE-1752-8E45-B1F6-35155FB83F3B}"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6BBF11-6FA6-7A42-9B3D-73C252ED21A8}">
      <dsp:nvSpPr>
        <dsp:cNvPr id="0" name=""/>
        <dsp:cNvSpPr/>
      </dsp:nvSpPr>
      <dsp:spPr>
        <a:xfrm>
          <a:off x="0" y="1514"/>
          <a:ext cx="10261599"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CBB0BF-1D02-5942-ADC9-866C1BE0E897}">
      <dsp:nvSpPr>
        <dsp:cNvPr id="0" name=""/>
        <dsp:cNvSpPr/>
      </dsp:nvSpPr>
      <dsp:spPr>
        <a:xfrm>
          <a:off x="0" y="1514"/>
          <a:ext cx="10261599" cy="10329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ctr" defTabSz="2178050">
            <a:lnSpc>
              <a:spcPct val="90000"/>
            </a:lnSpc>
            <a:spcBef>
              <a:spcPct val="0"/>
            </a:spcBef>
            <a:spcAft>
              <a:spcPct val="35000"/>
            </a:spcAft>
            <a:buNone/>
          </a:pPr>
          <a:r>
            <a:rPr lang="pt-BR" sz="4900" kern="1200" dirty="0"/>
            <a:t>Lucas Marques de Araujo</a:t>
          </a:r>
          <a:endParaRPr lang="en-US" sz="4900" kern="1200" dirty="0"/>
        </a:p>
      </dsp:txBody>
      <dsp:txXfrm>
        <a:off x="0" y="1514"/>
        <a:ext cx="10261599" cy="1032981"/>
      </dsp:txXfrm>
    </dsp:sp>
    <dsp:sp modelId="{F193954F-EF41-7F43-9BB7-3A5712D9DBD2}">
      <dsp:nvSpPr>
        <dsp:cNvPr id="0" name=""/>
        <dsp:cNvSpPr/>
      </dsp:nvSpPr>
      <dsp:spPr>
        <a:xfrm>
          <a:off x="0" y="1034496"/>
          <a:ext cx="10261599" cy="0"/>
        </a:xfrm>
        <a:prstGeom prst="line">
          <a:avLst/>
        </a:prstGeom>
        <a:solidFill>
          <a:schemeClr val="accent5">
            <a:hueOff val="-119936"/>
            <a:satOff val="-4449"/>
            <a:lumOff val="7059"/>
            <a:alphaOff val="0"/>
          </a:schemeClr>
        </a:solidFill>
        <a:ln w="12700" cap="flat" cmpd="sng" algn="ctr">
          <a:solidFill>
            <a:schemeClr val="accent5">
              <a:hueOff val="-119936"/>
              <a:satOff val="-4449"/>
              <a:lumOff val="705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AAD9372-87C4-2D40-BDD4-3C1805DDAD8F}">
      <dsp:nvSpPr>
        <dsp:cNvPr id="0" name=""/>
        <dsp:cNvSpPr/>
      </dsp:nvSpPr>
      <dsp:spPr>
        <a:xfrm>
          <a:off x="0" y="1034496"/>
          <a:ext cx="10261599" cy="10329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ctr" defTabSz="2178050">
            <a:lnSpc>
              <a:spcPct val="90000"/>
            </a:lnSpc>
            <a:spcBef>
              <a:spcPct val="0"/>
            </a:spcBef>
            <a:spcAft>
              <a:spcPct val="35000"/>
            </a:spcAft>
            <a:buNone/>
          </a:pPr>
          <a:r>
            <a:rPr lang="pt-BR" sz="4900" kern="1200" dirty="0"/>
            <a:t>Luca Ezellner Miraglia</a:t>
          </a:r>
          <a:endParaRPr lang="en-US" sz="4900" kern="1200" dirty="0"/>
        </a:p>
      </dsp:txBody>
      <dsp:txXfrm>
        <a:off x="0" y="1034496"/>
        <a:ext cx="10261599" cy="1032981"/>
      </dsp:txXfrm>
    </dsp:sp>
    <dsp:sp modelId="{6F391854-1778-CB44-A430-DACFF12CA29F}">
      <dsp:nvSpPr>
        <dsp:cNvPr id="0" name=""/>
        <dsp:cNvSpPr/>
      </dsp:nvSpPr>
      <dsp:spPr>
        <a:xfrm>
          <a:off x="0" y="2067478"/>
          <a:ext cx="10261599" cy="0"/>
        </a:xfrm>
        <a:prstGeom prst="line">
          <a:avLst/>
        </a:prstGeom>
        <a:solidFill>
          <a:schemeClr val="accent5">
            <a:hueOff val="-239873"/>
            <a:satOff val="-8897"/>
            <a:lumOff val="14117"/>
            <a:alphaOff val="0"/>
          </a:schemeClr>
        </a:solidFill>
        <a:ln w="12700" cap="flat" cmpd="sng" algn="ctr">
          <a:solidFill>
            <a:schemeClr val="accent5">
              <a:hueOff val="-239873"/>
              <a:satOff val="-8897"/>
              <a:lumOff val="1411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F8AFB3E-7E9E-B44D-BD0F-90EAB8592BF5}">
      <dsp:nvSpPr>
        <dsp:cNvPr id="0" name=""/>
        <dsp:cNvSpPr/>
      </dsp:nvSpPr>
      <dsp:spPr>
        <a:xfrm>
          <a:off x="0" y="2067478"/>
          <a:ext cx="10261599" cy="10329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ctr" defTabSz="2178050">
            <a:lnSpc>
              <a:spcPct val="90000"/>
            </a:lnSpc>
            <a:spcBef>
              <a:spcPct val="0"/>
            </a:spcBef>
            <a:spcAft>
              <a:spcPct val="35000"/>
            </a:spcAft>
            <a:buNone/>
          </a:pPr>
          <a:r>
            <a:rPr lang="pt-BR" sz="4900" kern="1200" dirty="0"/>
            <a:t>Arthur Segura Novello</a:t>
          </a:r>
          <a:endParaRPr lang="en-US" sz="4900" kern="1200" dirty="0"/>
        </a:p>
      </dsp:txBody>
      <dsp:txXfrm>
        <a:off x="0" y="2067478"/>
        <a:ext cx="10261599" cy="10329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BB3707-C31D-480F-9409-7066FB9BF88F}">
      <dsp:nvSpPr>
        <dsp:cNvPr id="0" name=""/>
        <dsp:cNvSpPr/>
      </dsp:nvSpPr>
      <dsp:spPr>
        <a:xfrm>
          <a:off x="0" y="3881"/>
          <a:ext cx="5651500" cy="826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4CDCC4E-2C04-4880-99AA-DE52AEAEF809}">
      <dsp:nvSpPr>
        <dsp:cNvPr id="0" name=""/>
        <dsp:cNvSpPr/>
      </dsp:nvSpPr>
      <dsp:spPr>
        <a:xfrm>
          <a:off x="250122" y="189923"/>
          <a:ext cx="454768" cy="454768"/>
        </a:xfrm>
        <a:prstGeom prst="rect">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ED3C37B-32E7-4F3F-8300-9D803F73A34E}">
      <dsp:nvSpPr>
        <dsp:cNvPr id="0" name=""/>
        <dsp:cNvSpPr/>
      </dsp:nvSpPr>
      <dsp:spPr>
        <a:xfrm>
          <a:off x="955013" y="3881"/>
          <a:ext cx="4696486" cy="82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508" tIns="87508" rIns="87508" bIns="87508" numCol="1" spcCol="1270" anchor="ctr" anchorCtr="0">
          <a:noAutofit/>
        </a:bodyPr>
        <a:lstStyle/>
        <a:p>
          <a:pPr marL="0" lvl="0" indent="0" algn="l" defTabSz="844550">
            <a:lnSpc>
              <a:spcPct val="100000"/>
            </a:lnSpc>
            <a:spcBef>
              <a:spcPct val="0"/>
            </a:spcBef>
            <a:spcAft>
              <a:spcPct val="35000"/>
            </a:spcAft>
            <a:buNone/>
          </a:pPr>
          <a:r>
            <a:rPr lang="pt-BR" sz="1900" kern="1200" dirty="0" err="1"/>
            <a:t>SP-Trans</a:t>
          </a:r>
          <a:endParaRPr lang="en-US" sz="1900" kern="1200" dirty="0"/>
        </a:p>
      </dsp:txBody>
      <dsp:txXfrm>
        <a:off x="955013" y="3881"/>
        <a:ext cx="4696486" cy="826851"/>
      </dsp:txXfrm>
    </dsp:sp>
    <dsp:sp modelId="{245F00B7-B6BF-40A5-92E5-2D8630ACB596}">
      <dsp:nvSpPr>
        <dsp:cNvPr id="0" name=""/>
        <dsp:cNvSpPr/>
      </dsp:nvSpPr>
      <dsp:spPr>
        <a:xfrm>
          <a:off x="0" y="1037446"/>
          <a:ext cx="5651500" cy="826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888AF2C-0C19-40D3-972F-7BB019AD8D96}">
      <dsp:nvSpPr>
        <dsp:cNvPr id="0" name=""/>
        <dsp:cNvSpPr/>
      </dsp:nvSpPr>
      <dsp:spPr>
        <a:xfrm>
          <a:off x="250122" y="1223488"/>
          <a:ext cx="454768" cy="454768"/>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884AB12-9A3B-4432-B7A9-559D2F2AE37A}">
      <dsp:nvSpPr>
        <dsp:cNvPr id="0" name=""/>
        <dsp:cNvSpPr/>
      </dsp:nvSpPr>
      <dsp:spPr>
        <a:xfrm>
          <a:off x="955013" y="1037446"/>
          <a:ext cx="4696486" cy="82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508" tIns="87508" rIns="87508" bIns="87508" numCol="1" spcCol="1270" anchor="ctr" anchorCtr="0">
          <a:noAutofit/>
        </a:bodyPr>
        <a:lstStyle/>
        <a:p>
          <a:pPr marL="0" lvl="0" indent="0" algn="l" defTabSz="844550">
            <a:lnSpc>
              <a:spcPct val="100000"/>
            </a:lnSpc>
            <a:spcBef>
              <a:spcPct val="0"/>
            </a:spcBef>
            <a:spcAft>
              <a:spcPct val="35000"/>
            </a:spcAft>
            <a:buNone/>
          </a:pPr>
          <a:r>
            <a:rPr lang="pt-BR" sz="1900" kern="1200"/>
            <a:t>Climatempo</a:t>
          </a:r>
          <a:endParaRPr lang="en-US" sz="1900" kern="1200"/>
        </a:p>
      </dsp:txBody>
      <dsp:txXfrm>
        <a:off x="955013" y="1037446"/>
        <a:ext cx="4696486" cy="826851"/>
      </dsp:txXfrm>
    </dsp:sp>
    <dsp:sp modelId="{24223961-4EF0-45B0-9B00-C03B6E00986D}">
      <dsp:nvSpPr>
        <dsp:cNvPr id="0" name=""/>
        <dsp:cNvSpPr/>
      </dsp:nvSpPr>
      <dsp:spPr>
        <a:xfrm>
          <a:off x="0" y="2071011"/>
          <a:ext cx="5651500" cy="826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27ACBBB-701F-406B-B653-460E4CEBE5F2}">
      <dsp:nvSpPr>
        <dsp:cNvPr id="0" name=""/>
        <dsp:cNvSpPr/>
      </dsp:nvSpPr>
      <dsp:spPr>
        <a:xfrm>
          <a:off x="250122" y="2257053"/>
          <a:ext cx="454768" cy="45476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5EC7C26-55DA-4129-A07A-F745FDFFF692}">
      <dsp:nvSpPr>
        <dsp:cNvPr id="0" name=""/>
        <dsp:cNvSpPr/>
      </dsp:nvSpPr>
      <dsp:spPr>
        <a:xfrm>
          <a:off x="955013" y="2071011"/>
          <a:ext cx="4696486" cy="82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508" tIns="87508" rIns="87508" bIns="87508" numCol="1" spcCol="1270" anchor="ctr" anchorCtr="0">
          <a:noAutofit/>
        </a:bodyPr>
        <a:lstStyle/>
        <a:p>
          <a:pPr marL="0" lvl="0" indent="0" algn="l" defTabSz="844550">
            <a:lnSpc>
              <a:spcPct val="100000"/>
            </a:lnSpc>
            <a:spcBef>
              <a:spcPct val="0"/>
            </a:spcBef>
            <a:spcAft>
              <a:spcPct val="35000"/>
            </a:spcAft>
            <a:buNone/>
          </a:pPr>
          <a:r>
            <a:rPr lang="en-US" sz="1900" kern="1200"/>
            <a:t>Google directions</a:t>
          </a:r>
        </a:p>
      </dsp:txBody>
      <dsp:txXfrm>
        <a:off x="955013" y="2071011"/>
        <a:ext cx="4696486" cy="826851"/>
      </dsp:txXfrm>
    </dsp:sp>
    <dsp:sp modelId="{6328907A-1650-4FA0-98E2-5BBA0B776441}">
      <dsp:nvSpPr>
        <dsp:cNvPr id="0" name=""/>
        <dsp:cNvSpPr/>
      </dsp:nvSpPr>
      <dsp:spPr>
        <a:xfrm>
          <a:off x="0" y="3104576"/>
          <a:ext cx="5651500" cy="826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EE144A1-A725-4E6C-B0AA-CDE136CC7199}">
      <dsp:nvSpPr>
        <dsp:cNvPr id="0" name=""/>
        <dsp:cNvSpPr/>
      </dsp:nvSpPr>
      <dsp:spPr>
        <a:xfrm>
          <a:off x="250122" y="3290618"/>
          <a:ext cx="454768" cy="45476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14E09F6-263C-4029-871E-DACD00F475D2}">
      <dsp:nvSpPr>
        <dsp:cNvPr id="0" name=""/>
        <dsp:cNvSpPr/>
      </dsp:nvSpPr>
      <dsp:spPr>
        <a:xfrm>
          <a:off x="955013" y="3104576"/>
          <a:ext cx="4696486" cy="82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508" tIns="87508" rIns="87508" bIns="87508" numCol="1" spcCol="1270" anchor="ctr" anchorCtr="0">
          <a:noAutofit/>
        </a:bodyPr>
        <a:lstStyle/>
        <a:p>
          <a:pPr marL="0" lvl="0" indent="0" algn="l" defTabSz="844550">
            <a:lnSpc>
              <a:spcPct val="100000"/>
            </a:lnSpc>
            <a:spcBef>
              <a:spcPct val="0"/>
            </a:spcBef>
            <a:spcAft>
              <a:spcPct val="35000"/>
            </a:spcAft>
            <a:buNone/>
          </a:pPr>
          <a:r>
            <a:rPr lang="pt-BR" sz="1900" kern="1200" dirty="0"/>
            <a:t>Eventos</a:t>
          </a:r>
          <a:endParaRPr lang="en-US" sz="1900" kern="1200" dirty="0"/>
        </a:p>
      </dsp:txBody>
      <dsp:txXfrm>
        <a:off x="955013" y="3104576"/>
        <a:ext cx="4696486" cy="826851"/>
      </dsp:txXfrm>
    </dsp:sp>
    <dsp:sp modelId="{E5F3787D-3184-4317-9313-EB8F9C690387}">
      <dsp:nvSpPr>
        <dsp:cNvPr id="0" name=""/>
        <dsp:cNvSpPr/>
      </dsp:nvSpPr>
      <dsp:spPr>
        <a:xfrm>
          <a:off x="0" y="4138141"/>
          <a:ext cx="5651500" cy="82685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1C3B501-6C94-42E9-980E-AF1751FB12E5}">
      <dsp:nvSpPr>
        <dsp:cNvPr id="0" name=""/>
        <dsp:cNvSpPr/>
      </dsp:nvSpPr>
      <dsp:spPr>
        <a:xfrm>
          <a:off x="250122" y="4324182"/>
          <a:ext cx="454768" cy="454768"/>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6CE788D-3CDE-4611-AB90-E4D631B72988}">
      <dsp:nvSpPr>
        <dsp:cNvPr id="0" name=""/>
        <dsp:cNvSpPr/>
      </dsp:nvSpPr>
      <dsp:spPr>
        <a:xfrm>
          <a:off x="955013" y="4138141"/>
          <a:ext cx="4696486" cy="82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508" tIns="87508" rIns="87508" bIns="87508" numCol="1" spcCol="1270" anchor="ctr" anchorCtr="0">
          <a:noAutofit/>
        </a:bodyPr>
        <a:lstStyle/>
        <a:p>
          <a:pPr marL="0" lvl="0" indent="0" algn="l" defTabSz="844550">
            <a:lnSpc>
              <a:spcPct val="100000"/>
            </a:lnSpc>
            <a:spcBef>
              <a:spcPct val="0"/>
            </a:spcBef>
            <a:spcAft>
              <a:spcPct val="35000"/>
            </a:spcAft>
            <a:buNone/>
          </a:pPr>
          <a:r>
            <a:rPr lang="pt-BR" sz="1900" kern="1200"/>
            <a:t>Direto dos trens</a:t>
          </a:r>
          <a:endParaRPr lang="en-US" sz="1900" kern="1200"/>
        </a:p>
      </dsp:txBody>
      <dsp:txXfrm>
        <a:off x="955013" y="4138141"/>
        <a:ext cx="4696486" cy="82685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B28D70-59B7-0E46-AC3F-E5CBAB491C43}">
      <dsp:nvSpPr>
        <dsp:cNvPr id="0" name=""/>
        <dsp:cNvSpPr/>
      </dsp:nvSpPr>
      <dsp:spPr>
        <a:xfrm>
          <a:off x="0" y="0"/>
          <a:ext cx="5607050" cy="0"/>
        </a:xfrm>
        <a:prstGeom prst="line">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AD4466F1-FE91-C945-BB1B-C33864AF1387}">
      <dsp:nvSpPr>
        <dsp:cNvPr id="0" name=""/>
        <dsp:cNvSpPr/>
      </dsp:nvSpPr>
      <dsp:spPr>
        <a:xfrm>
          <a:off x="0" y="0"/>
          <a:ext cx="5607050" cy="27572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pt-BR" sz="2100" kern="1200" dirty="0"/>
            <a:t>O Dashboard, também chamado de painel de controle, é uma ferramenta que auxilia os gestores a terem uma visão mais sistemática das principais informações do negócio. Em outras palavras, é um recurso que visa consolidar os dados de maior relevância em um painel, facilitando o processo de análise e a tomada de decisão.</a:t>
          </a:r>
          <a:endParaRPr lang="en-US" sz="2100" kern="1200" dirty="0"/>
        </a:p>
      </dsp:txBody>
      <dsp:txXfrm>
        <a:off x="0" y="0"/>
        <a:ext cx="5607050" cy="2757213"/>
      </dsp:txXfrm>
    </dsp:sp>
    <dsp:sp modelId="{BC72185E-CD6F-1C47-8C66-92CE9705C064}">
      <dsp:nvSpPr>
        <dsp:cNvPr id="0" name=""/>
        <dsp:cNvSpPr/>
      </dsp:nvSpPr>
      <dsp:spPr>
        <a:xfrm>
          <a:off x="0" y="2757213"/>
          <a:ext cx="5607050" cy="0"/>
        </a:xfrm>
        <a:prstGeom prst="line">
          <a:avLst/>
        </a:prstGeom>
        <a:gradFill rotWithShape="0">
          <a:gsLst>
            <a:gs pos="0">
              <a:schemeClr val="accent2">
                <a:hueOff val="-10351888"/>
                <a:satOff val="45859"/>
                <a:lumOff val="-16864"/>
                <a:alphaOff val="0"/>
                <a:tint val="97000"/>
                <a:satMod val="100000"/>
                <a:lumMod val="102000"/>
              </a:schemeClr>
            </a:gs>
            <a:gs pos="50000">
              <a:schemeClr val="accent2">
                <a:hueOff val="-10351888"/>
                <a:satOff val="45859"/>
                <a:lumOff val="-16864"/>
                <a:alphaOff val="0"/>
                <a:shade val="100000"/>
                <a:satMod val="103000"/>
                <a:lumMod val="100000"/>
              </a:schemeClr>
            </a:gs>
            <a:gs pos="100000">
              <a:schemeClr val="accent2">
                <a:hueOff val="-10351888"/>
                <a:satOff val="45859"/>
                <a:lumOff val="-16864"/>
                <a:alphaOff val="0"/>
                <a:shade val="93000"/>
                <a:satMod val="110000"/>
                <a:lumMod val="99000"/>
              </a:schemeClr>
            </a:gs>
          </a:gsLst>
          <a:lin ang="5400000" scaled="0"/>
        </a:gradFill>
        <a:ln w="6350" cap="flat" cmpd="sng" algn="ctr">
          <a:solidFill>
            <a:schemeClr val="accent2">
              <a:hueOff val="-10351888"/>
              <a:satOff val="45859"/>
              <a:lumOff val="-16864"/>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9F1FE4BA-5564-A64B-BEA9-58BECECCE9B1}">
      <dsp:nvSpPr>
        <dsp:cNvPr id="0" name=""/>
        <dsp:cNvSpPr/>
      </dsp:nvSpPr>
      <dsp:spPr>
        <a:xfrm>
          <a:off x="0" y="2757213"/>
          <a:ext cx="5607050" cy="27572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pt-BR" sz="2100" kern="1200"/>
            <a:t>O uso de planilhas e relatórios já são ultrapassados para análises de dados, não sendo suficientes para suprir as necessidades mais urgentes. Conforme a tecnologia foi evoluindo no mundo corporativo, surgiram os dashboards que evitam esforços desnecessários e ter uma visão mais ampla de todo o cenário corporativo para, assim, tomar decisões estratégicas e assertivas.</a:t>
          </a:r>
          <a:endParaRPr lang="en-US" sz="2100" kern="1200"/>
        </a:p>
      </dsp:txBody>
      <dsp:txXfrm>
        <a:off x="0" y="2757213"/>
        <a:ext cx="5607050" cy="2757213"/>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g>
</file>

<file path=ppt/media/image10.png>
</file>

<file path=ppt/media/image11.svg>
</file>

<file path=ppt/media/image12.png>
</file>

<file path=ppt/media/image13.svg>
</file>

<file path=ppt/media/image14.jpeg>
</file>

<file path=ppt/media/image15.png>
</file>

<file path=ppt/media/image16.png>
</file>

<file path=ppt/media/image17.png>
</file>

<file path=ppt/media/image18.tiff>
</file>

<file path=ppt/media/image19.tiff>
</file>

<file path=ppt/media/image2.jpg>
</file>

<file path=ppt/media/image20.tiff>
</file>

<file path=ppt/media/image21.tiff>
</file>

<file path=ppt/media/image22.tiff>
</file>

<file path=ppt/media/image23.tiff>
</file>

<file path=ppt/media/image24.png>
</file>

<file path=ppt/media/image25.tiff>
</file>

<file path=ppt/media/image26.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4107CA-16BD-E140-8A20-9D2E91909533}" type="datetimeFigureOut">
              <a:rPr lang="pt-BR" smtClean="0"/>
              <a:t>28/11/2020</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31223B-2860-BA42-A008-D09BA0231AA1}" type="slidenum">
              <a:rPr lang="pt-BR" smtClean="0"/>
              <a:t>‹nº›</a:t>
            </a:fld>
            <a:endParaRPr lang="pt-BR"/>
          </a:p>
        </p:txBody>
      </p:sp>
    </p:spTree>
    <p:extLst>
      <p:ext uri="{BB962C8B-B14F-4D97-AF65-F5344CB8AC3E}">
        <p14:creationId xmlns:p14="http://schemas.microsoft.com/office/powerpoint/2010/main" val="3073323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Introdução</a:t>
            </a:r>
          </a:p>
          <a:p>
            <a:endParaRPr lang="pt-BR" dirty="0"/>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1</a:t>
            </a:fld>
            <a:endParaRPr lang="pt-BR"/>
          </a:p>
        </p:txBody>
      </p:sp>
    </p:spTree>
    <p:extLst>
      <p:ext uri="{BB962C8B-B14F-4D97-AF65-F5344CB8AC3E}">
        <p14:creationId xmlns:p14="http://schemas.microsoft.com/office/powerpoint/2010/main" val="26454493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Revisão Bibliográfica</a:t>
            </a:r>
          </a:p>
          <a:p>
            <a:endParaRPr lang="pt-BR" dirty="0"/>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10</a:t>
            </a:fld>
            <a:endParaRPr lang="pt-BR"/>
          </a:p>
        </p:txBody>
      </p:sp>
    </p:spTree>
    <p:extLst>
      <p:ext uri="{BB962C8B-B14F-4D97-AF65-F5344CB8AC3E}">
        <p14:creationId xmlns:p14="http://schemas.microsoft.com/office/powerpoint/2010/main" val="12187850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Revisão Bibliográfica</a:t>
            </a:r>
          </a:p>
          <a:p>
            <a:endParaRPr lang="pt-BR" dirty="0"/>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11</a:t>
            </a:fld>
            <a:endParaRPr lang="pt-BR"/>
          </a:p>
        </p:txBody>
      </p:sp>
    </p:spTree>
    <p:extLst>
      <p:ext uri="{BB962C8B-B14F-4D97-AF65-F5344CB8AC3E}">
        <p14:creationId xmlns:p14="http://schemas.microsoft.com/office/powerpoint/2010/main" val="466374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Metodologia</a:t>
            </a:r>
          </a:p>
          <a:p>
            <a:endParaRPr lang="pt-BR" dirty="0"/>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13</a:t>
            </a:fld>
            <a:endParaRPr lang="pt-BR"/>
          </a:p>
        </p:txBody>
      </p:sp>
    </p:spTree>
    <p:extLst>
      <p:ext uri="{BB962C8B-B14F-4D97-AF65-F5344CB8AC3E}">
        <p14:creationId xmlns:p14="http://schemas.microsoft.com/office/powerpoint/2010/main" val="965443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Introdução</a:t>
            </a:r>
          </a:p>
          <a:p>
            <a:endParaRPr lang="pt-BR" dirty="0"/>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2</a:t>
            </a:fld>
            <a:endParaRPr lang="pt-BR"/>
          </a:p>
        </p:txBody>
      </p:sp>
    </p:spTree>
    <p:extLst>
      <p:ext uri="{BB962C8B-B14F-4D97-AF65-F5344CB8AC3E}">
        <p14:creationId xmlns:p14="http://schemas.microsoft.com/office/powerpoint/2010/main" val="24109226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Introdução</a:t>
            </a:r>
          </a:p>
          <a:p>
            <a:endParaRPr lang="pt-BR" dirty="0"/>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3</a:t>
            </a:fld>
            <a:endParaRPr lang="pt-BR"/>
          </a:p>
        </p:txBody>
      </p:sp>
    </p:spTree>
    <p:extLst>
      <p:ext uri="{BB962C8B-B14F-4D97-AF65-F5344CB8AC3E}">
        <p14:creationId xmlns:p14="http://schemas.microsoft.com/office/powerpoint/2010/main" val="38223811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Introdução</a:t>
            </a:r>
          </a:p>
          <a:p>
            <a:endParaRPr lang="pt-BR" dirty="0"/>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4</a:t>
            </a:fld>
            <a:endParaRPr lang="pt-BR"/>
          </a:p>
        </p:txBody>
      </p:sp>
    </p:spTree>
    <p:extLst>
      <p:ext uri="{BB962C8B-B14F-4D97-AF65-F5344CB8AC3E}">
        <p14:creationId xmlns:p14="http://schemas.microsoft.com/office/powerpoint/2010/main" val="31937704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Introdução</a:t>
            </a:r>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5</a:t>
            </a:fld>
            <a:endParaRPr lang="pt-BR"/>
          </a:p>
        </p:txBody>
      </p:sp>
    </p:spTree>
    <p:extLst>
      <p:ext uri="{BB962C8B-B14F-4D97-AF65-F5344CB8AC3E}">
        <p14:creationId xmlns:p14="http://schemas.microsoft.com/office/powerpoint/2010/main" val="39141062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Revisão Bibliográfica</a:t>
            </a:r>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6</a:t>
            </a:fld>
            <a:endParaRPr lang="pt-BR"/>
          </a:p>
        </p:txBody>
      </p:sp>
    </p:spTree>
    <p:extLst>
      <p:ext uri="{BB962C8B-B14F-4D97-AF65-F5344CB8AC3E}">
        <p14:creationId xmlns:p14="http://schemas.microsoft.com/office/powerpoint/2010/main" val="25382061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Revisão Bibliográfica</a:t>
            </a:r>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7</a:t>
            </a:fld>
            <a:endParaRPr lang="pt-BR"/>
          </a:p>
        </p:txBody>
      </p:sp>
    </p:spTree>
    <p:extLst>
      <p:ext uri="{BB962C8B-B14F-4D97-AF65-F5344CB8AC3E}">
        <p14:creationId xmlns:p14="http://schemas.microsoft.com/office/powerpoint/2010/main" val="42788618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Metodologia</a:t>
            </a:r>
          </a:p>
          <a:p>
            <a:endParaRPr lang="pt-BR" dirty="0"/>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8</a:t>
            </a:fld>
            <a:endParaRPr lang="pt-BR"/>
          </a:p>
        </p:txBody>
      </p:sp>
    </p:spTree>
    <p:extLst>
      <p:ext uri="{BB962C8B-B14F-4D97-AF65-F5344CB8AC3E}">
        <p14:creationId xmlns:p14="http://schemas.microsoft.com/office/powerpoint/2010/main" val="3760853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Metodologia</a:t>
            </a:r>
          </a:p>
        </p:txBody>
      </p:sp>
      <p:sp>
        <p:nvSpPr>
          <p:cNvPr id="4" name="Espaço Reservado para Número de Slide 3"/>
          <p:cNvSpPr>
            <a:spLocks noGrp="1"/>
          </p:cNvSpPr>
          <p:nvPr>
            <p:ph type="sldNum" sz="quarter" idx="5"/>
          </p:nvPr>
        </p:nvSpPr>
        <p:spPr/>
        <p:txBody>
          <a:bodyPr/>
          <a:lstStyle/>
          <a:p>
            <a:fld id="{EE31223B-2860-BA42-A008-D09BA0231AA1}" type="slidenum">
              <a:rPr lang="pt-BR" smtClean="0"/>
              <a:t>9</a:t>
            </a:fld>
            <a:endParaRPr lang="pt-BR"/>
          </a:p>
        </p:txBody>
      </p:sp>
    </p:spTree>
    <p:extLst>
      <p:ext uri="{BB962C8B-B14F-4D97-AF65-F5344CB8AC3E}">
        <p14:creationId xmlns:p14="http://schemas.microsoft.com/office/powerpoint/2010/main" val="2745265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pt-BR"/>
              <a:t>Clique para editar o título Mestre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11/28/20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44558905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‹nº›</a:t>
            </a:fld>
            <a:endParaRPr lang="en-US" dirty="0"/>
          </a:p>
        </p:txBody>
      </p:sp>
    </p:spTree>
    <p:extLst>
      <p:ext uri="{BB962C8B-B14F-4D97-AF65-F5344CB8AC3E}">
        <p14:creationId xmlns:p14="http://schemas.microsoft.com/office/powerpoint/2010/main" val="1871700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913891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11/28/20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4889841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pt-BR"/>
              <a:t>Clique para editar o título Mestre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7" name="Date Placeholder 6"/>
          <p:cNvSpPr>
            <a:spLocks noGrp="1"/>
          </p:cNvSpPr>
          <p:nvPr>
            <p:ph type="dt" sz="half" idx="10"/>
          </p:nvPr>
        </p:nvSpPr>
        <p:spPr/>
        <p:txBody>
          <a:bodyPr/>
          <a:lstStyle/>
          <a:p>
            <a:fld id="{B61BEF0D-F0BB-DE4B-95CE-6DB70DBA9567}" type="datetimeFigureOut">
              <a:rPr lang="en-US" smtClean="0"/>
              <a:pPr/>
              <a:t>11/28/20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3634706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8" name="Date Placeholder 7"/>
          <p:cNvSpPr>
            <a:spLocks noGrp="1"/>
          </p:cNvSpPr>
          <p:nvPr>
            <p:ph type="dt" sz="half" idx="10"/>
          </p:nvPr>
        </p:nvSpPr>
        <p:spPr/>
        <p:txBody>
          <a:bodyPr/>
          <a:lstStyle/>
          <a:p>
            <a:fld id="{EB712588-04B1-427B-82EE-E8DB90309F08}" type="datetimeFigureOut">
              <a:rPr lang="en-US" smtClean="0"/>
              <a:t>11/28/20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FF9F0C5-380F-41C2-899A-BAC0F0927E16}" type="slidenum">
              <a:rPr lang="en-US" smtClean="0"/>
              <a:t>‹nº›</a:t>
            </a:fld>
            <a:endParaRPr lang="en-US" dirty="0"/>
          </a:p>
        </p:txBody>
      </p:sp>
    </p:spTree>
    <p:extLst>
      <p:ext uri="{BB962C8B-B14F-4D97-AF65-F5344CB8AC3E}">
        <p14:creationId xmlns:p14="http://schemas.microsoft.com/office/powerpoint/2010/main" val="4112286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1583436" y="3143250"/>
            <a:ext cx="4270248" cy="2596776"/>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7" name="Date Placeholder 6"/>
          <p:cNvSpPr>
            <a:spLocks noGrp="1"/>
          </p:cNvSpPr>
          <p:nvPr>
            <p:ph type="dt" sz="half" idx="10"/>
          </p:nvPr>
        </p:nvSpPr>
        <p:spPr/>
        <p:txBody>
          <a:bodyPr/>
          <a:lstStyle/>
          <a:p>
            <a:fld id="{B61BEF0D-F0BB-DE4B-95CE-6DB70DBA9567}" type="datetimeFigureOut">
              <a:rPr lang="en-US" smtClean="0"/>
              <a:pPr/>
              <a:t>11/28/20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‹nº›</a:t>
            </a:fld>
            <a:endParaRPr lang="en-US" dirty="0"/>
          </a:p>
        </p:txBody>
      </p:sp>
      <p:sp>
        <p:nvSpPr>
          <p:cNvPr id="10" name="Title 9"/>
          <p:cNvSpPr>
            <a:spLocks noGrp="1"/>
          </p:cNvSpPr>
          <p:nvPr>
            <p:ph type="title"/>
          </p:nvPr>
        </p:nvSpPr>
        <p:spPr/>
        <p:txBody>
          <a:bodyPr/>
          <a:lstStyle/>
          <a:p>
            <a:r>
              <a:rPr lang="pt-BR"/>
              <a:t>Clique para editar o título Mestre</a:t>
            </a:r>
            <a:endParaRPr lang="en-US" dirty="0"/>
          </a:p>
        </p:txBody>
      </p:sp>
    </p:spTree>
    <p:extLst>
      <p:ext uri="{BB962C8B-B14F-4D97-AF65-F5344CB8AC3E}">
        <p14:creationId xmlns:p14="http://schemas.microsoft.com/office/powerpoint/2010/main" val="1559927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11/28/20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73589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11/28/20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683304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pt-BR"/>
              <a:t>Clique para editar o título Mestre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9" name="Date Placeholder 8"/>
          <p:cNvSpPr>
            <a:spLocks noGrp="1"/>
          </p:cNvSpPr>
          <p:nvPr>
            <p:ph type="dt" sz="half" idx="10"/>
          </p:nvPr>
        </p:nvSpPr>
        <p:spPr/>
        <p:txBody>
          <a:bodyPr/>
          <a:lstStyle/>
          <a:p>
            <a:fld id="{42A54C80-263E-416B-A8E0-580EDEADCBDC}" type="datetimeFigureOut">
              <a:rPr lang="en-US" smtClean="0"/>
              <a:t>11/28/20</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519954A3-9DFD-4C44-94BA-B95130A3BA1C}" type="slidenum">
              <a:rPr lang="en-US" smtClean="0"/>
              <a:t>‹nº›</a:t>
            </a:fld>
            <a:endParaRPr lang="en-US" dirty="0"/>
          </a:p>
        </p:txBody>
      </p:sp>
    </p:spTree>
    <p:extLst>
      <p:ext uri="{BB962C8B-B14F-4D97-AF65-F5344CB8AC3E}">
        <p14:creationId xmlns:p14="http://schemas.microsoft.com/office/powerpoint/2010/main" val="1541845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61BEF0D-F0BB-DE4B-95CE-6DB70DBA9567}" type="datetimeFigureOut">
              <a:rPr lang="en-US" smtClean="0"/>
              <a:pPr/>
              <a:t>11/28/20</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r>
              <a:rPr lang="en-US"/>
              <a:t>
              </a:t>
            </a:r>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5651797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B61BEF0D-F0BB-DE4B-95CE-6DB70DBA9567}" type="datetimeFigureOut">
              <a:rPr lang="en-US" smtClean="0"/>
              <a:pPr/>
              <a:t>11/28/20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924388489"/>
      </p:ext>
    </p:extLst>
  </p:cSld>
  <p:clrMap bg1="lt1" tx1="dk1" bg2="lt2" tx2="dk2" accent1="accent1" accent2="accent2" accent3="accent3" accent4="accent4" accent5="accent5" accent6="accent6" hlink="hlink" folHlink="folHlink"/>
  <p:sldLayoutIdLst>
    <p:sldLayoutId id="2147484179" r:id="rId1"/>
    <p:sldLayoutId id="2147484180" r:id="rId2"/>
    <p:sldLayoutId id="2147484181" r:id="rId3"/>
    <p:sldLayoutId id="2147484182" r:id="rId4"/>
    <p:sldLayoutId id="2147484183" r:id="rId5"/>
    <p:sldLayoutId id="2147484184" r:id="rId6"/>
    <p:sldLayoutId id="2147484185" r:id="rId7"/>
    <p:sldLayoutId id="2147484186" r:id="rId8"/>
    <p:sldLayoutId id="2147484187" r:id="rId9"/>
    <p:sldLayoutId id="2147484188" r:id="rId10"/>
    <p:sldLayoutId id="214748418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hyperlink" Target="http://3.22.61.220/" TargetMode="Externa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8" Type="http://schemas.openxmlformats.org/officeDocument/2006/relationships/image" Target="../media/image23.tiff"/><Relationship Id="rId3" Type="http://schemas.openxmlformats.org/officeDocument/2006/relationships/image" Target="../media/image18.tiff"/><Relationship Id="rId7" Type="http://schemas.openxmlformats.org/officeDocument/2006/relationships/image" Target="../media/image22.tif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1.tiff"/><Relationship Id="rId11" Type="http://schemas.openxmlformats.org/officeDocument/2006/relationships/image" Target="../media/image25.tiff"/><Relationship Id="rId5" Type="http://schemas.openxmlformats.org/officeDocument/2006/relationships/image" Target="../media/image20.tiff"/><Relationship Id="rId10" Type="http://schemas.microsoft.com/office/2007/relationships/hdphoto" Target="../media/hdphoto1.wdp"/><Relationship Id="rId4" Type="http://schemas.openxmlformats.org/officeDocument/2006/relationships/image" Target="../media/image19.tiff"/><Relationship Id="rId9"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slide" Target="slide1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3.133.109.226/"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7000"/>
                <a:shade val="100000"/>
                <a:satMod val="185000"/>
                <a:lumMod val="120000"/>
              </a:schemeClr>
            </a:gs>
            <a:gs pos="100000">
              <a:schemeClr val="bg1">
                <a:tint val="96000"/>
                <a:shade val="95000"/>
                <a:satMod val="215000"/>
                <a:lumMod val="80000"/>
              </a:schemeClr>
            </a:gs>
          </a:gsLst>
          <a:path path="circle">
            <a:fillToRect l="50000" t="55000" r="125000" b="100000"/>
          </a:path>
        </a:gra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61C9F4F8-1CA1-4169-A513-5E15F4D91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69633AC-690B-4B4F-94A8-7B4CA754CE05}"/>
              </a:ext>
            </a:extLst>
          </p:cNvPr>
          <p:cNvSpPr>
            <a:spLocks noGrp="1"/>
          </p:cNvSpPr>
          <p:nvPr>
            <p:ph type="ctrTitle"/>
          </p:nvPr>
        </p:nvSpPr>
        <p:spPr>
          <a:xfrm>
            <a:off x="1600200" y="2386744"/>
            <a:ext cx="8991600" cy="1645920"/>
          </a:xfrm>
          <a:solidFill>
            <a:schemeClr val="tx1"/>
          </a:solidFill>
          <a:ln w="190500" cmpd="thinThick">
            <a:solidFill>
              <a:schemeClr val="tx1"/>
            </a:solidFill>
          </a:ln>
        </p:spPr>
        <p:txBody>
          <a:bodyPr>
            <a:normAutofit/>
          </a:bodyPr>
          <a:lstStyle/>
          <a:p>
            <a:r>
              <a:rPr lang="pt-BR">
                <a:solidFill>
                  <a:schemeClr val="bg1"/>
                </a:solidFill>
              </a:rPr>
              <a:t>Inteligência para transporte público</a:t>
            </a:r>
          </a:p>
        </p:txBody>
      </p:sp>
      <p:sp>
        <p:nvSpPr>
          <p:cNvPr id="3" name="Subtítulo 2">
            <a:extLst>
              <a:ext uri="{FF2B5EF4-FFF2-40B4-BE49-F238E27FC236}">
                <a16:creationId xmlns:a16="http://schemas.microsoft.com/office/drawing/2014/main" id="{E08E7B98-F5A4-B342-ACF4-CC8569479B60}"/>
              </a:ext>
            </a:extLst>
          </p:cNvPr>
          <p:cNvSpPr>
            <a:spLocks noGrp="1"/>
          </p:cNvSpPr>
          <p:nvPr>
            <p:ph type="subTitle" idx="1"/>
          </p:nvPr>
        </p:nvSpPr>
        <p:spPr>
          <a:xfrm>
            <a:off x="2695194" y="4352544"/>
            <a:ext cx="6801612" cy="1239894"/>
          </a:xfrm>
        </p:spPr>
        <p:txBody>
          <a:bodyPr>
            <a:normAutofit/>
          </a:bodyPr>
          <a:lstStyle/>
          <a:p>
            <a:r>
              <a:rPr lang="pt-BR"/>
              <a:t>TRABALHO DE CONCLUSÃO DE CURSO (TCC)</a:t>
            </a:r>
          </a:p>
        </p:txBody>
      </p:sp>
    </p:spTree>
    <p:extLst>
      <p:ext uri="{BB962C8B-B14F-4D97-AF65-F5344CB8AC3E}">
        <p14:creationId xmlns:p14="http://schemas.microsoft.com/office/powerpoint/2010/main" val="1257035762"/>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A3FAECF-7BF5-114D-A7A5-330811C1DCB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pt-BR" dirty="0">
                <a:solidFill>
                  <a:schemeClr val="bg1"/>
                </a:solidFill>
              </a:rPr>
              <a:t>Dashboard</a:t>
            </a:r>
          </a:p>
        </p:txBody>
      </p:sp>
      <p:graphicFrame>
        <p:nvGraphicFramePr>
          <p:cNvPr id="22" name="Espaço Reservado para Conteúdo 2">
            <a:extLst>
              <a:ext uri="{FF2B5EF4-FFF2-40B4-BE49-F238E27FC236}">
                <a16:creationId xmlns:a16="http://schemas.microsoft.com/office/drawing/2014/main" id="{8330206E-57AB-4B92-988F-8D497E6CCE2E}"/>
              </a:ext>
            </a:extLst>
          </p:cNvPr>
          <p:cNvGraphicFramePr>
            <a:graphicFrameLocks noGrp="1"/>
          </p:cNvGraphicFramePr>
          <p:nvPr>
            <p:ph idx="1"/>
            <p:extLst>
              <p:ext uri="{D42A27DB-BD31-4B8C-83A1-F6EECF244321}">
                <p14:modId xmlns:p14="http://schemas.microsoft.com/office/powerpoint/2010/main" val="1636253971"/>
              </p:ext>
            </p:extLst>
          </p:nvPr>
        </p:nvGraphicFramePr>
        <p:xfrm>
          <a:off x="5619622" y="671786"/>
          <a:ext cx="5607050" cy="55144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59961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2D2ED89-5AE9-4E9E-B74C-07803A862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29948" y="0"/>
            <a:ext cx="673210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3349C52-AB86-CE40-8033-D1804CB9CF66}"/>
              </a:ext>
            </a:extLst>
          </p:cNvPr>
          <p:cNvSpPr>
            <a:spLocks noGrp="1"/>
          </p:cNvSpPr>
          <p:nvPr>
            <p:ph type="title"/>
          </p:nvPr>
        </p:nvSpPr>
        <p:spPr>
          <a:xfrm>
            <a:off x="1761066" y="964692"/>
            <a:ext cx="8669868" cy="1188720"/>
          </a:xfrm>
          <a:solidFill>
            <a:srgbClr val="FFFFFF"/>
          </a:solidFill>
          <a:ln>
            <a:solidFill>
              <a:srgbClr val="404040"/>
            </a:solidFill>
          </a:ln>
        </p:spPr>
        <p:txBody>
          <a:bodyPr>
            <a:normAutofit/>
          </a:bodyPr>
          <a:lstStyle/>
          <a:p>
            <a:r>
              <a:rPr lang="pt-BR">
                <a:solidFill>
                  <a:srgbClr val="404040"/>
                </a:solidFill>
              </a:rPr>
              <a:t>UX/UI</a:t>
            </a:r>
          </a:p>
        </p:txBody>
      </p:sp>
      <p:sp>
        <p:nvSpPr>
          <p:cNvPr id="3" name="Espaço Reservado para Conteúdo 2">
            <a:extLst>
              <a:ext uri="{FF2B5EF4-FFF2-40B4-BE49-F238E27FC236}">
                <a16:creationId xmlns:a16="http://schemas.microsoft.com/office/drawing/2014/main" id="{BE6A5586-7544-F944-A8FF-1517BB2E55FF}"/>
              </a:ext>
            </a:extLst>
          </p:cNvPr>
          <p:cNvSpPr>
            <a:spLocks noGrp="1"/>
          </p:cNvSpPr>
          <p:nvPr>
            <p:ph idx="1"/>
          </p:nvPr>
        </p:nvSpPr>
        <p:spPr>
          <a:xfrm>
            <a:off x="3071814" y="2638044"/>
            <a:ext cx="6086474" cy="3419856"/>
          </a:xfrm>
        </p:spPr>
        <p:txBody>
          <a:bodyPr>
            <a:normAutofit fontScale="92500" lnSpcReduction="10000"/>
          </a:bodyPr>
          <a:lstStyle/>
          <a:p>
            <a:r>
              <a:rPr lang="pt-BR" sz="2400" dirty="0"/>
              <a:t>Uma boa interface e uma boa experiência de uso se dá pela arquitetura das informação do dashboard. É fundamental que seja organizado, coerente e intuitivo. O objetivo é tornar o mais fácil possível encontrar o que se procura. Através de menus, cores e  símbolos é possível saber quais são as opções e deixar claro as consequências que cada ação irá gerar. Dessa forma, a experiência do usuário ao usar o dashboard será rápida e efetiva, atendendo suas expectativas.</a:t>
            </a:r>
          </a:p>
          <a:p>
            <a:pPr marL="0" indent="0">
              <a:buNone/>
            </a:pPr>
            <a:endParaRPr lang="pt-BR" sz="2400" dirty="0"/>
          </a:p>
        </p:txBody>
      </p:sp>
    </p:spTree>
    <p:extLst>
      <p:ext uri="{BB962C8B-B14F-4D97-AF65-F5344CB8AC3E}">
        <p14:creationId xmlns:p14="http://schemas.microsoft.com/office/powerpoint/2010/main" val="1366729400"/>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3F47E20B-1205-4238-A82B-90EF577F3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D13567AC-EB9A-47A9-B6EC-B5BDB73B11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E55B0FD-FE62-9C4A-BA63-B10CB0FE9FD4}"/>
              </a:ext>
            </a:extLst>
          </p:cNvPr>
          <p:cNvSpPr>
            <a:spLocks noGrp="1"/>
          </p:cNvSpPr>
          <p:nvPr>
            <p:ph type="title"/>
          </p:nvPr>
        </p:nvSpPr>
        <p:spPr>
          <a:xfrm>
            <a:off x="688965" y="1797440"/>
            <a:ext cx="3276367" cy="3263119"/>
          </a:xfrm>
          <a:noFill/>
          <a:ln>
            <a:solidFill>
              <a:schemeClr val="bg1"/>
            </a:solidFill>
          </a:ln>
        </p:spPr>
        <p:txBody>
          <a:bodyPr vert="horz" lIns="274320" tIns="182880" rIns="274320" bIns="182880" rtlCol="0" anchor="ctr" anchorCtr="1">
            <a:normAutofit/>
          </a:bodyPr>
          <a:lstStyle/>
          <a:p>
            <a:r>
              <a:rPr lang="en-US" sz="3300">
                <a:solidFill>
                  <a:schemeClr val="bg1"/>
                </a:solidFill>
                <a:hlinkClick r:id="rId2">
                  <a:extLst>
                    <a:ext uri="{A12FA001-AC4F-418D-AE19-62706E023703}">
                      <ahyp:hlinkClr xmlns:ahyp="http://schemas.microsoft.com/office/drawing/2018/hyperlinkcolor" val="tx"/>
                    </a:ext>
                  </a:extLst>
                </a:hlinkClick>
              </a:rPr>
              <a:t>DASHBOARD</a:t>
            </a:r>
            <a:endParaRPr lang="en-US" sz="3300" dirty="0">
              <a:solidFill>
                <a:schemeClr val="bg1"/>
              </a:solidFill>
              <a:hlinkClick r:id="rId2">
                <a:extLst>
                  <a:ext uri="{A12FA001-AC4F-418D-AE19-62706E023703}">
                    <ahyp:hlinkClr xmlns:ahyp="http://schemas.microsoft.com/office/drawing/2018/hyperlinkcolor" val="tx"/>
                  </a:ext>
                </a:extLst>
              </a:hlinkClick>
            </a:endParaRPr>
          </a:p>
        </p:txBody>
      </p:sp>
      <p:pic>
        <p:nvPicPr>
          <p:cNvPr id="11" name="Picture 2">
            <a:extLst>
              <a:ext uri="{FF2B5EF4-FFF2-40B4-BE49-F238E27FC236}">
                <a16:creationId xmlns:a16="http://schemas.microsoft.com/office/drawing/2014/main" id="{FBFAAB1B-ED38-514D-92A7-F0DA98E98F1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32" b="3767"/>
          <a:stretch/>
        </p:blipFill>
        <p:spPr bwMode="auto">
          <a:xfrm>
            <a:off x="5458628" y="64236"/>
            <a:ext cx="2964520" cy="2205250"/>
          </a:xfrm>
          <a:prstGeom prst="rect">
            <a:avLst/>
          </a:prstGeom>
          <a:noFill/>
          <a:extLst>
            <a:ext uri="{909E8E84-426E-40DD-AFC4-6F175D3DCCD1}">
              <a14:hiddenFill xmlns:a14="http://schemas.microsoft.com/office/drawing/2010/main">
                <a:solidFill>
                  <a:srgbClr val="FFFFFF"/>
                </a:solidFill>
              </a14:hiddenFill>
            </a:ext>
          </a:extLst>
        </p:spPr>
      </p:pic>
      <p:pic>
        <p:nvPicPr>
          <p:cNvPr id="12" name="Imagem 11" descr="Uma imagem contendo Aplicativo&#10;&#10;Descrição gerada automaticamente">
            <a:extLst>
              <a:ext uri="{FF2B5EF4-FFF2-40B4-BE49-F238E27FC236}">
                <a16:creationId xmlns:a16="http://schemas.microsoft.com/office/drawing/2014/main" id="{C09DCFB1-0A85-B74E-BAA8-563676BE4540}"/>
              </a:ext>
            </a:extLst>
          </p:cNvPr>
          <p:cNvPicPr>
            <a:picLocks noChangeAspect="1"/>
          </p:cNvPicPr>
          <p:nvPr/>
        </p:nvPicPr>
        <p:blipFill rotWithShape="1">
          <a:blip r:embed="rId4"/>
          <a:srcRect l="1" t="1482" r="-2" b="1181"/>
          <a:stretch/>
        </p:blipFill>
        <p:spPr>
          <a:xfrm>
            <a:off x="9133538" y="18709"/>
            <a:ext cx="2250637" cy="2277856"/>
          </a:xfrm>
          <a:prstGeom prst="rect">
            <a:avLst/>
          </a:prstGeom>
        </p:spPr>
      </p:pic>
      <p:pic>
        <p:nvPicPr>
          <p:cNvPr id="13" name="Imagem 12" descr="Gráfico, Gráfico de barras&#10;&#10;Descrição gerada automaticamente">
            <a:extLst>
              <a:ext uri="{FF2B5EF4-FFF2-40B4-BE49-F238E27FC236}">
                <a16:creationId xmlns:a16="http://schemas.microsoft.com/office/drawing/2014/main" id="{4B05A7FA-6048-A54F-982C-616DE772C988}"/>
              </a:ext>
            </a:extLst>
          </p:cNvPr>
          <p:cNvPicPr>
            <a:picLocks noChangeAspect="1"/>
          </p:cNvPicPr>
          <p:nvPr/>
        </p:nvPicPr>
        <p:blipFill rotWithShape="1">
          <a:blip r:embed="rId5"/>
          <a:srcRect l="32" t="-1" r="755" b="-1"/>
          <a:stretch/>
        </p:blipFill>
        <p:spPr>
          <a:xfrm>
            <a:off x="4856252" y="2189771"/>
            <a:ext cx="7152201" cy="2072569"/>
          </a:xfrm>
          <a:prstGeom prst="rect">
            <a:avLst/>
          </a:prstGeom>
        </p:spPr>
      </p:pic>
      <p:pic>
        <p:nvPicPr>
          <p:cNvPr id="14" name="Imagem 13" descr="Interface gráfica do usuário, Site&#10;&#10;Descrição gerada automaticamente">
            <a:extLst>
              <a:ext uri="{FF2B5EF4-FFF2-40B4-BE49-F238E27FC236}">
                <a16:creationId xmlns:a16="http://schemas.microsoft.com/office/drawing/2014/main" id="{08A5671D-A37C-A741-9F0B-8D3906C7D739}"/>
              </a:ext>
            </a:extLst>
          </p:cNvPr>
          <p:cNvPicPr>
            <a:picLocks noChangeAspect="1"/>
          </p:cNvPicPr>
          <p:nvPr/>
        </p:nvPicPr>
        <p:blipFill rotWithShape="1">
          <a:blip r:embed="rId6"/>
          <a:srcRect l="718" r="716" b="-2"/>
          <a:stretch/>
        </p:blipFill>
        <p:spPr>
          <a:xfrm>
            <a:off x="5652737" y="4298253"/>
            <a:ext cx="5405792" cy="2495511"/>
          </a:xfrm>
          <a:prstGeom prst="rect">
            <a:avLst/>
          </a:prstGeom>
        </p:spPr>
      </p:pic>
    </p:spTree>
    <p:extLst>
      <p:ext uri="{BB962C8B-B14F-4D97-AF65-F5344CB8AC3E}">
        <p14:creationId xmlns:p14="http://schemas.microsoft.com/office/powerpoint/2010/main" val="1274680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BDEDDA-28F3-4849-9BB9-16C27C209A53}"/>
              </a:ext>
            </a:extLst>
          </p:cNvPr>
          <p:cNvSpPr>
            <a:spLocks noGrp="1"/>
          </p:cNvSpPr>
          <p:nvPr>
            <p:ph type="title"/>
          </p:nvPr>
        </p:nvSpPr>
        <p:spPr>
          <a:xfrm>
            <a:off x="2231136" y="764664"/>
            <a:ext cx="7729728" cy="1188720"/>
          </a:xfrm>
        </p:spPr>
        <p:txBody>
          <a:bodyPr/>
          <a:lstStyle/>
          <a:p>
            <a:r>
              <a:rPr lang="pt-BR" dirty="0"/>
              <a:t>Ferramentas</a:t>
            </a:r>
          </a:p>
        </p:txBody>
      </p:sp>
      <p:pic>
        <p:nvPicPr>
          <p:cNvPr id="16" name="Imagem 15">
            <a:extLst>
              <a:ext uri="{FF2B5EF4-FFF2-40B4-BE49-F238E27FC236}">
                <a16:creationId xmlns:a16="http://schemas.microsoft.com/office/drawing/2014/main" id="{4CAA1464-095E-974F-AAF7-55B58E54D3DB}"/>
              </a:ext>
            </a:extLst>
          </p:cNvPr>
          <p:cNvPicPr>
            <a:picLocks noChangeAspect="1"/>
          </p:cNvPicPr>
          <p:nvPr/>
        </p:nvPicPr>
        <p:blipFill>
          <a:blip r:embed="rId3"/>
          <a:stretch>
            <a:fillRect/>
          </a:stretch>
        </p:blipFill>
        <p:spPr>
          <a:xfrm>
            <a:off x="175388" y="2376728"/>
            <a:ext cx="3823222" cy="1658358"/>
          </a:xfrm>
          <a:prstGeom prst="rect">
            <a:avLst/>
          </a:prstGeom>
        </p:spPr>
      </p:pic>
      <p:pic>
        <p:nvPicPr>
          <p:cNvPr id="17" name="Imagem 16">
            <a:extLst>
              <a:ext uri="{FF2B5EF4-FFF2-40B4-BE49-F238E27FC236}">
                <a16:creationId xmlns:a16="http://schemas.microsoft.com/office/drawing/2014/main" id="{7F4FA377-FDF2-0F45-B0FE-5A64F7AB3E5C}"/>
              </a:ext>
            </a:extLst>
          </p:cNvPr>
          <p:cNvPicPr>
            <a:picLocks noChangeAspect="1"/>
          </p:cNvPicPr>
          <p:nvPr/>
        </p:nvPicPr>
        <p:blipFill>
          <a:blip r:embed="rId4"/>
          <a:stretch>
            <a:fillRect/>
          </a:stretch>
        </p:blipFill>
        <p:spPr>
          <a:xfrm>
            <a:off x="406752" y="5239810"/>
            <a:ext cx="3374009" cy="1363662"/>
          </a:xfrm>
          <a:prstGeom prst="rect">
            <a:avLst/>
          </a:prstGeom>
        </p:spPr>
      </p:pic>
      <p:pic>
        <p:nvPicPr>
          <p:cNvPr id="20" name="Imagem 19">
            <a:extLst>
              <a:ext uri="{FF2B5EF4-FFF2-40B4-BE49-F238E27FC236}">
                <a16:creationId xmlns:a16="http://schemas.microsoft.com/office/drawing/2014/main" id="{25825031-992D-3946-85C5-EC6985F89DDA}"/>
              </a:ext>
            </a:extLst>
          </p:cNvPr>
          <p:cNvPicPr>
            <a:picLocks noChangeAspect="1"/>
          </p:cNvPicPr>
          <p:nvPr/>
        </p:nvPicPr>
        <p:blipFill>
          <a:blip r:embed="rId5"/>
          <a:stretch>
            <a:fillRect/>
          </a:stretch>
        </p:blipFill>
        <p:spPr>
          <a:xfrm>
            <a:off x="5042566" y="2947445"/>
            <a:ext cx="1858359" cy="1858359"/>
          </a:xfrm>
          <a:prstGeom prst="rect">
            <a:avLst/>
          </a:prstGeom>
        </p:spPr>
      </p:pic>
      <p:pic>
        <p:nvPicPr>
          <p:cNvPr id="22" name="Imagem 21">
            <a:extLst>
              <a:ext uri="{FF2B5EF4-FFF2-40B4-BE49-F238E27FC236}">
                <a16:creationId xmlns:a16="http://schemas.microsoft.com/office/drawing/2014/main" id="{CD68B817-B6FD-9242-8803-E7419DE44565}"/>
              </a:ext>
            </a:extLst>
          </p:cNvPr>
          <p:cNvPicPr>
            <a:picLocks noChangeAspect="1"/>
          </p:cNvPicPr>
          <p:nvPr/>
        </p:nvPicPr>
        <p:blipFill>
          <a:blip r:embed="rId6"/>
          <a:stretch>
            <a:fillRect/>
          </a:stretch>
        </p:blipFill>
        <p:spPr>
          <a:xfrm>
            <a:off x="8310051" y="2649579"/>
            <a:ext cx="3678195" cy="1227046"/>
          </a:xfrm>
          <a:prstGeom prst="rect">
            <a:avLst/>
          </a:prstGeom>
        </p:spPr>
      </p:pic>
      <p:pic>
        <p:nvPicPr>
          <p:cNvPr id="23" name="Imagem 22">
            <a:extLst>
              <a:ext uri="{FF2B5EF4-FFF2-40B4-BE49-F238E27FC236}">
                <a16:creationId xmlns:a16="http://schemas.microsoft.com/office/drawing/2014/main" id="{0DEF924A-D923-294F-BDF4-2B74FD8FFA38}"/>
              </a:ext>
            </a:extLst>
          </p:cNvPr>
          <p:cNvPicPr>
            <a:picLocks noChangeAspect="1"/>
          </p:cNvPicPr>
          <p:nvPr/>
        </p:nvPicPr>
        <p:blipFill>
          <a:blip r:embed="rId7"/>
          <a:stretch>
            <a:fillRect/>
          </a:stretch>
        </p:blipFill>
        <p:spPr>
          <a:xfrm>
            <a:off x="4452212" y="3788696"/>
            <a:ext cx="3149926" cy="3149926"/>
          </a:xfrm>
          <a:prstGeom prst="rect">
            <a:avLst/>
          </a:prstGeom>
        </p:spPr>
      </p:pic>
      <p:pic>
        <p:nvPicPr>
          <p:cNvPr id="25" name="Imagem 24">
            <a:extLst>
              <a:ext uri="{FF2B5EF4-FFF2-40B4-BE49-F238E27FC236}">
                <a16:creationId xmlns:a16="http://schemas.microsoft.com/office/drawing/2014/main" id="{F6A3D175-6B57-9240-B144-129E920CB3C0}"/>
              </a:ext>
            </a:extLst>
          </p:cNvPr>
          <p:cNvPicPr>
            <a:picLocks noChangeAspect="1"/>
          </p:cNvPicPr>
          <p:nvPr/>
        </p:nvPicPr>
        <p:blipFill>
          <a:blip r:embed="rId8"/>
          <a:stretch>
            <a:fillRect/>
          </a:stretch>
        </p:blipFill>
        <p:spPr>
          <a:xfrm>
            <a:off x="9301959" y="5441412"/>
            <a:ext cx="1694378" cy="1013803"/>
          </a:xfrm>
          <a:prstGeom prst="rect">
            <a:avLst/>
          </a:prstGeom>
        </p:spPr>
      </p:pic>
      <p:pic>
        <p:nvPicPr>
          <p:cNvPr id="26" name="Imagem 25">
            <a:extLst>
              <a:ext uri="{FF2B5EF4-FFF2-40B4-BE49-F238E27FC236}">
                <a16:creationId xmlns:a16="http://schemas.microsoft.com/office/drawing/2014/main" id="{A3617994-500B-1A46-A35F-59E2AA57AE1F}"/>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9769" b="89460" l="4524" r="91190">
                        <a14:foregroundMark x1="8095" y1="23650" x2="17381" y2="39846"/>
                        <a14:foregroundMark x1="6071" y1="16967" x2="4524" y2="19794"/>
                        <a14:foregroundMark x1="40952" y1="41131" x2="41071" y2="42159"/>
                        <a14:foregroundMark x1="50357" y1="44473" x2="51071" y2="44730"/>
                        <a14:foregroundMark x1="54191" y1="46530" x2="54286" y2="47558"/>
                        <a14:foregroundMark x1="53929" y1="43702" x2="54015" y2="44629"/>
                        <a14:foregroundMark x1="57262" y1="45501" x2="56905" y2="46787"/>
                        <a14:foregroundMark x1="73095" y1="37275" x2="72976" y2="40617"/>
                        <a14:foregroundMark x1="67857" y1="44730" x2="67262" y2="45501"/>
                        <a14:foregroundMark x1="63095" y1="46272" x2="63095" y2="47558"/>
                        <a14:foregroundMark x1="72262" y1="52956" x2="73095" y2="55527"/>
                        <a14:foregroundMark x1="46667" y1="47815" x2="46905" y2="50129"/>
                        <a14:foregroundMark x1="79286" y1="50900" x2="79286" y2="52956"/>
                        <a14:foregroundMark x1="81190" y1="39846" x2="80714" y2="42416"/>
                        <a14:foregroundMark x1="91190" y1="40617" x2="91071" y2="44730"/>
                        <a14:backgroundMark x1="38333" y1="42931" x2="39048" y2="44473"/>
                        <a14:backgroundMark x1="44883" y1="51084" x2="45119" y2="52442"/>
                        <a14:backgroundMark x1="53690" y1="46530" x2="53690" y2="46530"/>
                        <a14:backgroundMark x1="53452" y1="46787" x2="53929" y2="47044"/>
                        <a14:backgroundMark x1="53333" y1="47301" x2="53810" y2="47044"/>
                        <a14:backgroundMark x1="79643" y1="50129" x2="79745" y2="50900"/>
                        <a14:backgroundMark x1="76429" y1="40874" x2="77381" y2="43188"/>
                        <a14:backgroundMark x1="89762" y1="53985" x2="89762" y2="55784"/>
                      </a14:backgroundRemoval>
                    </a14:imgEffect>
                  </a14:imgLayer>
                </a14:imgProps>
              </a:ext>
            </a:extLst>
          </a:blip>
          <a:stretch>
            <a:fillRect/>
          </a:stretch>
        </p:blipFill>
        <p:spPr>
          <a:xfrm>
            <a:off x="8929490" y="4074531"/>
            <a:ext cx="2439316" cy="1129635"/>
          </a:xfrm>
          <a:prstGeom prst="rect">
            <a:avLst/>
          </a:prstGeom>
        </p:spPr>
      </p:pic>
      <p:pic>
        <p:nvPicPr>
          <p:cNvPr id="27" name="Imagem 26">
            <a:extLst>
              <a:ext uri="{FF2B5EF4-FFF2-40B4-BE49-F238E27FC236}">
                <a16:creationId xmlns:a16="http://schemas.microsoft.com/office/drawing/2014/main" id="{E566468C-235F-FB42-96B3-E3AAA764EB3D}"/>
              </a:ext>
            </a:extLst>
          </p:cNvPr>
          <p:cNvPicPr>
            <a:picLocks noChangeAspect="1"/>
          </p:cNvPicPr>
          <p:nvPr/>
        </p:nvPicPr>
        <p:blipFill>
          <a:blip r:embed="rId11"/>
          <a:stretch>
            <a:fillRect/>
          </a:stretch>
        </p:blipFill>
        <p:spPr>
          <a:xfrm>
            <a:off x="605413" y="3677049"/>
            <a:ext cx="2976688" cy="1562761"/>
          </a:xfrm>
          <a:prstGeom prst="rect">
            <a:avLst/>
          </a:prstGeom>
        </p:spPr>
      </p:pic>
    </p:spTree>
    <p:extLst>
      <p:ext uri="{BB962C8B-B14F-4D97-AF65-F5344CB8AC3E}">
        <p14:creationId xmlns:p14="http://schemas.microsoft.com/office/powerpoint/2010/main" val="34311767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3865B8-8D35-7F41-BFF6-0D1C85486613}"/>
              </a:ext>
            </a:extLst>
          </p:cNvPr>
          <p:cNvSpPr>
            <a:spLocks noGrp="1"/>
          </p:cNvSpPr>
          <p:nvPr>
            <p:ph type="title"/>
          </p:nvPr>
        </p:nvSpPr>
        <p:spPr/>
        <p:txBody>
          <a:bodyPr/>
          <a:lstStyle/>
          <a:p>
            <a:r>
              <a:rPr lang="pt-BR" dirty="0"/>
              <a:t>DJANGO</a:t>
            </a:r>
          </a:p>
        </p:txBody>
      </p:sp>
      <p:sp>
        <p:nvSpPr>
          <p:cNvPr id="3" name="Espaço Reservado para Conteúdo 2">
            <a:extLst>
              <a:ext uri="{FF2B5EF4-FFF2-40B4-BE49-F238E27FC236}">
                <a16:creationId xmlns:a16="http://schemas.microsoft.com/office/drawing/2014/main" id="{2060E048-54FB-C443-A146-E9D51896E054}"/>
              </a:ext>
            </a:extLst>
          </p:cNvPr>
          <p:cNvSpPr>
            <a:spLocks noGrp="1"/>
          </p:cNvSpPr>
          <p:nvPr>
            <p:ph idx="1"/>
          </p:nvPr>
        </p:nvSpPr>
        <p:spPr/>
        <p:txBody>
          <a:bodyPr>
            <a:normAutofit/>
          </a:bodyPr>
          <a:lstStyle/>
          <a:p>
            <a:r>
              <a:rPr lang="pt-BR" sz="2000" dirty="0"/>
              <a:t>O </a:t>
            </a:r>
            <a:r>
              <a:rPr lang="pt-BR" sz="2000" dirty="0" err="1"/>
              <a:t>Django</a:t>
            </a:r>
            <a:r>
              <a:rPr lang="pt-BR" sz="2000" dirty="0"/>
              <a:t> utiliza o padrão </a:t>
            </a:r>
            <a:r>
              <a:rPr lang="pt-BR" sz="2000" i="1" dirty="0" err="1"/>
              <a:t>model-template-view</a:t>
            </a:r>
            <a:r>
              <a:rPr lang="pt-BR" sz="2000" dirty="0"/>
              <a:t>, que fornece todas as ferramentas necessárias para o desenvolvimento </a:t>
            </a:r>
            <a:r>
              <a:rPr lang="pt-BR" sz="2000" i="1" dirty="0"/>
              <a:t>web</a:t>
            </a:r>
            <a:r>
              <a:rPr lang="pt-BR" sz="2000" dirty="0"/>
              <a:t>, desde a criação de um modelo associado ao banco de dados, até o processamento de requisições e criação de paginas </a:t>
            </a:r>
            <a:r>
              <a:rPr lang="pt-BR" sz="2000" i="1" dirty="0"/>
              <a:t>web </a:t>
            </a:r>
            <a:r>
              <a:rPr lang="pt-BR" sz="2000" dirty="0"/>
              <a:t>dinâmicas de forma robusta e simples. </a:t>
            </a:r>
          </a:p>
          <a:p>
            <a:r>
              <a:rPr lang="pt-BR" sz="2000" dirty="0"/>
              <a:t>Um de seus principais diferenciais é a padronização dos aplicativos e portabilidade dos mesmos para outros projetos. Isso possibilita uma fácil implementação de módulos e aplicativos externos. </a:t>
            </a:r>
            <a:endParaRPr lang="pt-BR" sz="2400" dirty="0"/>
          </a:p>
        </p:txBody>
      </p:sp>
      <p:pic>
        <p:nvPicPr>
          <p:cNvPr id="6" name="Imagem 5">
            <a:hlinkClick r:id="rId2" action="ppaction://hlinksldjump"/>
            <a:extLst>
              <a:ext uri="{FF2B5EF4-FFF2-40B4-BE49-F238E27FC236}">
                <a16:creationId xmlns:a16="http://schemas.microsoft.com/office/drawing/2014/main" id="{ABBF2159-1A1A-2A41-9980-73316C5D6267}"/>
              </a:ext>
            </a:extLst>
          </p:cNvPr>
          <p:cNvPicPr>
            <a:picLocks noChangeAspect="1"/>
          </p:cNvPicPr>
          <p:nvPr/>
        </p:nvPicPr>
        <p:blipFill rotWithShape="1">
          <a:blip r:embed="rId3"/>
          <a:srcRect t="24759" b="27616"/>
          <a:stretch/>
        </p:blipFill>
        <p:spPr>
          <a:xfrm>
            <a:off x="232562" y="5582513"/>
            <a:ext cx="2495999" cy="1188721"/>
          </a:xfrm>
          <a:prstGeom prst="rect">
            <a:avLst/>
          </a:prstGeom>
        </p:spPr>
      </p:pic>
    </p:spTree>
    <p:extLst>
      <p:ext uri="{BB962C8B-B14F-4D97-AF65-F5344CB8AC3E}">
        <p14:creationId xmlns:p14="http://schemas.microsoft.com/office/powerpoint/2010/main" val="2626434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3865B8-8D35-7F41-BFF6-0D1C85486613}"/>
              </a:ext>
            </a:extLst>
          </p:cNvPr>
          <p:cNvSpPr>
            <a:spLocks noGrp="1"/>
          </p:cNvSpPr>
          <p:nvPr>
            <p:ph type="title"/>
          </p:nvPr>
        </p:nvSpPr>
        <p:spPr/>
        <p:txBody>
          <a:bodyPr/>
          <a:lstStyle/>
          <a:p>
            <a:r>
              <a:rPr lang="pt-BR" dirty="0"/>
              <a:t>PLOTLY DASH</a:t>
            </a:r>
          </a:p>
        </p:txBody>
      </p:sp>
      <p:sp>
        <p:nvSpPr>
          <p:cNvPr id="3" name="Espaço Reservado para Conteúdo 2">
            <a:extLst>
              <a:ext uri="{FF2B5EF4-FFF2-40B4-BE49-F238E27FC236}">
                <a16:creationId xmlns:a16="http://schemas.microsoft.com/office/drawing/2014/main" id="{2060E048-54FB-C443-A146-E9D51896E054}"/>
              </a:ext>
            </a:extLst>
          </p:cNvPr>
          <p:cNvSpPr>
            <a:spLocks noGrp="1"/>
          </p:cNvSpPr>
          <p:nvPr>
            <p:ph idx="1"/>
          </p:nvPr>
        </p:nvSpPr>
        <p:spPr/>
        <p:txBody>
          <a:bodyPr>
            <a:normAutofit/>
          </a:bodyPr>
          <a:lstStyle/>
          <a:p>
            <a:r>
              <a:rPr lang="pt-BR" sz="2000" dirty="0"/>
              <a:t>Possibilita uma fácil criação de gráficos e painéis que são atualizados em tempo real utilizando apenas código Python, sem a necessidade de escrever código HTML, CSS ou </a:t>
            </a:r>
            <a:r>
              <a:rPr lang="pt-BR" sz="2000" dirty="0" err="1"/>
              <a:t>Javascript</a:t>
            </a:r>
            <a:r>
              <a:rPr lang="pt-BR" sz="2000" dirty="0"/>
              <a:t>. Isso possibilitou uma integração direta dos modelos criados no </a:t>
            </a:r>
            <a:r>
              <a:rPr lang="pt-BR" sz="2000" dirty="0" err="1"/>
              <a:t>Django</a:t>
            </a:r>
            <a:r>
              <a:rPr lang="pt-BR" sz="2000" dirty="0"/>
              <a:t> com os gráficos. </a:t>
            </a:r>
          </a:p>
          <a:p>
            <a:endParaRPr lang="pt-BR" sz="2000" dirty="0"/>
          </a:p>
        </p:txBody>
      </p:sp>
      <p:pic>
        <p:nvPicPr>
          <p:cNvPr id="7" name="Imagem 6">
            <a:extLst>
              <a:ext uri="{FF2B5EF4-FFF2-40B4-BE49-F238E27FC236}">
                <a16:creationId xmlns:a16="http://schemas.microsoft.com/office/drawing/2014/main" id="{CCF7CD52-0D80-DD42-AFDA-ED19B58E871D}"/>
              </a:ext>
            </a:extLst>
          </p:cNvPr>
          <p:cNvPicPr>
            <a:picLocks noChangeAspect="1"/>
          </p:cNvPicPr>
          <p:nvPr/>
        </p:nvPicPr>
        <p:blipFill>
          <a:blip r:embed="rId2"/>
          <a:stretch>
            <a:fillRect/>
          </a:stretch>
        </p:blipFill>
        <p:spPr>
          <a:xfrm>
            <a:off x="-481874" y="5418000"/>
            <a:ext cx="4316546" cy="1440000"/>
          </a:xfrm>
          <a:prstGeom prst="rect">
            <a:avLst/>
          </a:prstGeom>
        </p:spPr>
      </p:pic>
      <p:pic>
        <p:nvPicPr>
          <p:cNvPr id="8" name="Imagem 7">
            <a:extLst>
              <a:ext uri="{FF2B5EF4-FFF2-40B4-BE49-F238E27FC236}">
                <a16:creationId xmlns:a16="http://schemas.microsoft.com/office/drawing/2014/main" id="{1DB042E7-8749-FA4F-BF73-7E93FD758220}"/>
              </a:ext>
            </a:extLst>
          </p:cNvPr>
          <p:cNvPicPr>
            <a:picLocks noChangeAspect="1"/>
          </p:cNvPicPr>
          <p:nvPr/>
        </p:nvPicPr>
        <p:blipFill rotWithShape="1">
          <a:blip r:embed="rId3"/>
          <a:srcRect t="26313" b="43306"/>
          <a:stretch/>
        </p:blipFill>
        <p:spPr>
          <a:xfrm>
            <a:off x="3189742" y="5584715"/>
            <a:ext cx="3149926" cy="956995"/>
          </a:xfrm>
          <a:prstGeom prst="rect">
            <a:avLst/>
          </a:prstGeom>
        </p:spPr>
      </p:pic>
    </p:spTree>
    <p:extLst>
      <p:ext uri="{BB962C8B-B14F-4D97-AF65-F5344CB8AC3E}">
        <p14:creationId xmlns:p14="http://schemas.microsoft.com/office/powerpoint/2010/main" val="14023177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3865B8-8D35-7F41-BFF6-0D1C85486613}"/>
              </a:ext>
            </a:extLst>
          </p:cNvPr>
          <p:cNvSpPr>
            <a:spLocks noGrp="1"/>
          </p:cNvSpPr>
          <p:nvPr>
            <p:ph type="title"/>
          </p:nvPr>
        </p:nvSpPr>
        <p:spPr/>
        <p:txBody>
          <a:bodyPr/>
          <a:lstStyle/>
          <a:p>
            <a:r>
              <a:rPr lang="pt-BR" dirty="0"/>
              <a:t>CELERY</a:t>
            </a:r>
          </a:p>
        </p:txBody>
      </p:sp>
      <p:sp>
        <p:nvSpPr>
          <p:cNvPr id="3" name="Espaço Reservado para Conteúdo 2">
            <a:extLst>
              <a:ext uri="{FF2B5EF4-FFF2-40B4-BE49-F238E27FC236}">
                <a16:creationId xmlns:a16="http://schemas.microsoft.com/office/drawing/2014/main" id="{2060E048-54FB-C443-A146-E9D51896E054}"/>
              </a:ext>
            </a:extLst>
          </p:cNvPr>
          <p:cNvSpPr>
            <a:spLocks noGrp="1"/>
          </p:cNvSpPr>
          <p:nvPr>
            <p:ph idx="1"/>
          </p:nvPr>
        </p:nvSpPr>
        <p:spPr/>
        <p:txBody>
          <a:bodyPr>
            <a:normAutofit/>
          </a:bodyPr>
          <a:lstStyle/>
          <a:p>
            <a:r>
              <a:rPr lang="pt-BR" sz="2000" dirty="0"/>
              <a:t>O </a:t>
            </a:r>
            <a:r>
              <a:rPr lang="pt-BR" sz="2000" dirty="0" err="1"/>
              <a:t>Celery</a:t>
            </a:r>
            <a:r>
              <a:rPr lang="pt-BR" sz="2000" dirty="0"/>
              <a:t> é um modulo Python que permite a criação de tarefas assíncronas e agendadas. Tais tarefas foram modeladas para coletar as informações das fontes mencionadas anteriormente em um determinado período de tempo de forma assíncrona e salvá-las em um banco de dados.</a:t>
            </a:r>
          </a:p>
        </p:txBody>
      </p:sp>
      <p:pic>
        <p:nvPicPr>
          <p:cNvPr id="9" name="Imagem 8">
            <a:extLst>
              <a:ext uri="{FF2B5EF4-FFF2-40B4-BE49-F238E27FC236}">
                <a16:creationId xmlns:a16="http://schemas.microsoft.com/office/drawing/2014/main" id="{3A140C7B-DDC9-B546-BD81-2FCE432ECAD1}"/>
              </a:ext>
            </a:extLst>
          </p:cNvPr>
          <p:cNvPicPr>
            <a:picLocks noChangeAspect="1"/>
          </p:cNvPicPr>
          <p:nvPr/>
        </p:nvPicPr>
        <p:blipFill rotWithShape="1">
          <a:blip r:embed="rId2"/>
          <a:srcRect t="23935" b="26881"/>
          <a:stretch/>
        </p:blipFill>
        <p:spPr>
          <a:xfrm>
            <a:off x="344834" y="5777011"/>
            <a:ext cx="3427066" cy="884937"/>
          </a:xfrm>
          <a:prstGeom prst="rect">
            <a:avLst/>
          </a:prstGeom>
        </p:spPr>
      </p:pic>
    </p:spTree>
    <p:extLst>
      <p:ext uri="{BB962C8B-B14F-4D97-AF65-F5344CB8AC3E}">
        <p14:creationId xmlns:p14="http://schemas.microsoft.com/office/powerpoint/2010/main" val="2840640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3865B8-8D35-7F41-BFF6-0D1C85486613}"/>
              </a:ext>
            </a:extLst>
          </p:cNvPr>
          <p:cNvSpPr>
            <a:spLocks noGrp="1"/>
          </p:cNvSpPr>
          <p:nvPr>
            <p:ph type="title"/>
          </p:nvPr>
        </p:nvSpPr>
        <p:spPr/>
        <p:txBody>
          <a:bodyPr/>
          <a:lstStyle/>
          <a:p>
            <a:r>
              <a:rPr lang="pt-BR" dirty="0"/>
              <a:t>AWS</a:t>
            </a:r>
          </a:p>
        </p:txBody>
      </p:sp>
      <p:sp>
        <p:nvSpPr>
          <p:cNvPr id="3" name="Espaço Reservado para Conteúdo 2">
            <a:extLst>
              <a:ext uri="{FF2B5EF4-FFF2-40B4-BE49-F238E27FC236}">
                <a16:creationId xmlns:a16="http://schemas.microsoft.com/office/drawing/2014/main" id="{2060E048-54FB-C443-A146-E9D51896E054}"/>
              </a:ext>
            </a:extLst>
          </p:cNvPr>
          <p:cNvSpPr>
            <a:spLocks noGrp="1"/>
          </p:cNvSpPr>
          <p:nvPr>
            <p:ph idx="1"/>
          </p:nvPr>
        </p:nvSpPr>
        <p:spPr/>
        <p:txBody>
          <a:bodyPr>
            <a:normAutofit/>
          </a:bodyPr>
          <a:lstStyle/>
          <a:p>
            <a:r>
              <a:rPr lang="pt-BR" sz="2000" dirty="0"/>
              <a:t>Uma plataforma de serviços de computação em nuvem, simples, que nos permite ter escalabilidade e monitoramento.</a:t>
            </a:r>
          </a:p>
          <a:p>
            <a:r>
              <a:rPr lang="pt-BR" sz="2000" dirty="0"/>
              <a:t>Os principais serviços que utilizamos foram o EC2 e o SQS integrado com </a:t>
            </a:r>
            <a:r>
              <a:rPr lang="pt-BR" sz="2000" dirty="0" err="1"/>
              <a:t>celery</a:t>
            </a:r>
            <a:r>
              <a:rPr lang="pt-BR" sz="2000" dirty="0"/>
              <a:t>.</a:t>
            </a:r>
          </a:p>
          <a:p>
            <a:endParaRPr lang="pt-BR" sz="2000" dirty="0"/>
          </a:p>
        </p:txBody>
      </p:sp>
      <p:pic>
        <p:nvPicPr>
          <p:cNvPr id="7" name="Imagem 6">
            <a:extLst>
              <a:ext uri="{FF2B5EF4-FFF2-40B4-BE49-F238E27FC236}">
                <a16:creationId xmlns:a16="http://schemas.microsoft.com/office/drawing/2014/main" id="{DABD961E-DF46-8146-A807-3F229A0C9951}"/>
              </a:ext>
            </a:extLst>
          </p:cNvPr>
          <p:cNvPicPr>
            <a:picLocks noChangeAspect="1"/>
          </p:cNvPicPr>
          <p:nvPr/>
        </p:nvPicPr>
        <p:blipFill>
          <a:blip r:embed="rId2"/>
          <a:stretch>
            <a:fillRect/>
          </a:stretch>
        </p:blipFill>
        <p:spPr>
          <a:xfrm>
            <a:off x="259390" y="5545485"/>
            <a:ext cx="1694378" cy="1013803"/>
          </a:xfrm>
          <a:prstGeom prst="rect">
            <a:avLst/>
          </a:prstGeom>
        </p:spPr>
      </p:pic>
    </p:spTree>
    <p:extLst>
      <p:ext uri="{BB962C8B-B14F-4D97-AF65-F5344CB8AC3E}">
        <p14:creationId xmlns:p14="http://schemas.microsoft.com/office/powerpoint/2010/main" val="1762101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4C69F9-8A8E-2142-82EF-0F9D9B634DEF}"/>
              </a:ext>
            </a:extLst>
          </p:cNvPr>
          <p:cNvSpPr>
            <a:spLocks noGrp="1"/>
          </p:cNvSpPr>
          <p:nvPr>
            <p:ph type="title"/>
          </p:nvPr>
        </p:nvSpPr>
        <p:spPr/>
        <p:txBody>
          <a:bodyPr/>
          <a:lstStyle/>
          <a:p>
            <a:r>
              <a:rPr lang="pt-BR" dirty="0"/>
              <a:t>Resultados</a:t>
            </a:r>
          </a:p>
        </p:txBody>
      </p:sp>
      <p:sp>
        <p:nvSpPr>
          <p:cNvPr id="3" name="Espaço Reservado para Conteúdo 2">
            <a:extLst>
              <a:ext uri="{FF2B5EF4-FFF2-40B4-BE49-F238E27FC236}">
                <a16:creationId xmlns:a16="http://schemas.microsoft.com/office/drawing/2014/main" id="{3975C167-06B9-C943-B91A-9B9A00C1FED6}"/>
              </a:ext>
            </a:extLst>
          </p:cNvPr>
          <p:cNvSpPr>
            <a:spLocks noGrp="1"/>
          </p:cNvSpPr>
          <p:nvPr>
            <p:ph idx="1"/>
          </p:nvPr>
        </p:nvSpPr>
        <p:spPr/>
        <p:txBody>
          <a:bodyPr/>
          <a:lstStyle/>
          <a:p>
            <a:r>
              <a:rPr lang="pt-BR" dirty="0"/>
              <a:t>Armazenamento de informações de diversas fontes em um único banco de dados, registrando um histórico que permite uma futura análise de dados</a:t>
            </a:r>
          </a:p>
          <a:p>
            <a:r>
              <a:rPr lang="pt-BR" dirty="0"/>
              <a:t>Criação de uma API pública que disponibiliza os dados armazenados</a:t>
            </a:r>
          </a:p>
          <a:p>
            <a:r>
              <a:rPr lang="pt-BR" dirty="0"/>
              <a:t>Criação do </a:t>
            </a:r>
            <a:r>
              <a:rPr lang="pt-BR" dirty="0" err="1"/>
              <a:t>dashboard</a:t>
            </a:r>
            <a:r>
              <a:rPr lang="pt-BR" dirty="0"/>
              <a:t> para visualização das condições do transporte público de São Paulo</a:t>
            </a:r>
          </a:p>
          <a:p>
            <a:endParaRPr lang="pt-BR" dirty="0"/>
          </a:p>
        </p:txBody>
      </p:sp>
      <p:sp>
        <p:nvSpPr>
          <p:cNvPr id="4" name="CaixaDeTexto 3">
            <a:hlinkClick r:id="rId2"/>
            <a:extLst>
              <a:ext uri="{FF2B5EF4-FFF2-40B4-BE49-F238E27FC236}">
                <a16:creationId xmlns:a16="http://schemas.microsoft.com/office/drawing/2014/main" id="{7622B367-FEA3-9B46-AAB9-6E902A45B347}"/>
              </a:ext>
            </a:extLst>
          </p:cNvPr>
          <p:cNvSpPr txBox="1"/>
          <p:nvPr/>
        </p:nvSpPr>
        <p:spPr>
          <a:xfrm>
            <a:off x="2231136" y="5370695"/>
            <a:ext cx="2121093" cy="369332"/>
          </a:xfrm>
          <a:prstGeom prst="rect">
            <a:avLst/>
          </a:prstGeom>
          <a:noFill/>
        </p:spPr>
        <p:txBody>
          <a:bodyPr wrap="none" rtlCol="0">
            <a:spAutoFit/>
          </a:bodyPr>
          <a:lstStyle/>
          <a:p>
            <a:r>
              <a:rPr lang="pt-BR" dirty="0" err="1"/>
              <a:t>http</a:t>
            </a:r>
            <a:r>
              <a:rPr lang="pt-BR" dirty="0"/>
              <a:t>://3.133.109.226/</a:t>
            </a:r>
          </a:p>
        </p:txBody>
      </p:sp>
    </p:spTree>
    <p:extLst>
      <p:ext uri="{BB962C8B-B14F-4D97-AF65-F5344CB8AC3E}">
        <p14:creationId xmlns:p14="http://schemas.microsoft.com/office/powerpoint/2010/main" val="7725646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4C69F9-8A8E-2142-82EF-0F9D9B634DEF}"/>
              </a:ext>
            </a:extLst>
          </p:cNvPr>
          <p:cNvSpPr>
            <a:spLocks noGrp="1"/>
          </p:cNvSpPr>
          <p:nvPr>
            <p:ph type="title"/>
          </p:nvPr>
        </p:nvSpPr>
        <p:spPr/>
        <p:txBody>
          <a:bodyPr/>
          <a:lstStyle/>
          <a:p>
            <a:r>
              <a:rPr lang="pt-BR" dirty="0"/>
              <a:t>Conclusão</a:t>
            </a:r>
          </a:p>
        </p:txBody>
      </p:sp>
      <p:sp>
        <p:nvSpPr>
          <p:cNvPr id="3" name="Espaço Reservado para Conteúdo 2">
            <a:extLst>
              <a:ext uri="{FF2B5EF4-FFF2-40B4-BE49-F238E27FC236}">
                <a16:creationId xmlns:a16="http://schemas.microsoft.com/office/drawing/2014/main" id="{3975C167-06B9-C943-B91A-9B9A00C1FED6}"/>
              </a:ext>
            </a:extLst>
          </p:cNvPr>
          <p:cNvSpPr>
            <a:spLocks noGrp="1"/>
          </p:cNvSpPr>
          <p:nvPr>
            <p:ph idx="1"/>
          </p:nvPr>
        </p:nvSpPr>
        <p:spPr/>
        <p:txBody>
          <a:bodyPr/>
          <a:lstStyle/>
          <a:p>
            <a:r>
              <a:rPr lang="pt-BR" dirty="0"/>
              <a:t>Foi possível o desenvolvimento de uma ferramenta que permite a consulta de informações tanto por parte da população quanto dos gestores da SPTrans.  Ela disponibiliza em tempo real gráficos e indicadores de maneira sucinta e de fácil visualização.</a:t>
            </a:r>
          </a:p>
          <a:p>
            <a:r>
              <a:rPr lang="pt-BR" dirty="0"/>
              <a:t>Devido a diversas complicações decorrentes da pandemia, nenhuma parceria com prefeituras foi viabilizada. Por isso não foi possível a realização da análise de dados pretendida no início do projeto pela quantidade insuficiente de dados. </a:t>
            </a:r>
          </a:p>
        </p:txBody>
      </p:sp>
    </p:spTree>
    <p:extLst>
      <p:ext uri="{BB962C8B-B14F-4D97-AF65-F5344CB8AC3E}">
        <p14:creationId xmlns:p14="http://schemas.microsoft.com/office/powerpoint/2010/main" val="4224020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B1D591-69B0-E041-B6A5-9DCE22387983}"/>
              </a:ext>
            </a:extLst>
          </p:cNvPr>
          <p:cNvSpPr>
            <a:spLocks noGrp="1"/>
          </p:cNvSpPr>
          <p:nvPr>
            <p:ph type="title"/>
          </p:nvPr>
        </p:nvSpPr>
        <p:spPr>
          <a:xfrm>
            <a:off x="2231136" y="964692"/>
            <a:ext cx="7729728" cy="1188720"/>
          </a:xfrm>
        </p:spPr>
        <p:txBody>
          <a:bodyPr>
            <a:normAutofit/>
          </a:bodyPr>
          <a:lstStyle/>
          <a:p>
            <a:r>
              <a:rPr lang="pt-BR"/>
              <a:t>Integrantes do grupo</a:t>
            </a:r>
          </a:p>
        </p:txBody>
      </p:sp>
      <p:graphicFrame>
        <p:nvGraphicFramePr>
          <p:cNvPr id="16" name="Espaço Reservado para Conteúdo 2">
            <a:extLst>
              <a:ext uri="{FF2B5EF4-FFF2-40B4-BE49-F238E27FC236}">
                <a16:creationId xmlns:a16="http://schemas.microsoft.com/office/drawing/2014/main" id="{E2CE1BF3-F656-4C40-B651-746E02343D7C}"/>
              </a:ext>
            </a:extLst>
          </p:cNvPr>
          <p:cNvGraphicFramePr>
            <a:graphicFrameLocks noGrp="1"/>
          </p:cNvGraphicFramePr>
          <p:nvPr>
            <p:ph idx="1"/>
            <p:extLst>
              <p:ext uri="{D42A27DB-BD31-4B8C-83A1-F6EECF244321}">
                <p14:modId xmlns:p14="http://schemas.microsoft.com/office/powerpoint/2010/main" val="3923901214"/>
              </p:ext>
            </p:extLst>
          </p:nvPr>
        </p:nvGraphicFramePr>
        <p:xfrm>
          <a:off x="965201" y="2638425"/>
          <a:ext cx="10261600" cy="31019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48280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4C69F9-8A8E-2142-82EF-0F9D9B634DEF}"/>
              </a:ext>
            </a:extLst>
          </p:cNvPr>
          <p:cNvSpPr>
            <a:spLocks noGrp="1"/>
          </p:cNvSpPr>
          <p:nvPr>
            <p:ph type="title"/>
          </p:nvPr>
        </p:nvSpPr>
        <p:spPr/>
        <p:txBody>
          <a:bodyPr/>
          <a:lstStyle/>
          <a:p>
            <a:r>
              <a:rPr lang="pt-BR" dirty="0"/>
              <a:t>Trabalhos futuros</a:t>
            </a:r>
          </a:p>
        </p:txBody>
      </p:sp>
      <p:sp>
        <p:nvSpPr>
          <p:cNvPr id="4" name="Espaço Reservado para Conteúdo 5">
            <a:extLst>
              <a:ext uri="{FF2B5EF4-FFF2-40B4-BE49-F238E27FC236}">
                <a16:creationId xmlns:a16="http://schemas.microsoft.com/office/drawing/2014/main" id="{97E77269-DBEC-D24C-A6F9-E7DF88100C2E}"/>
              </a:ext>
            </a:extLst>
          </p:cNvPr>
          <p:cNvSpPr>
            <a:spLocks noGrp="1"/>
          </p:cNvSpPr>
          <p:nvPr>
            <p:ph idx="1"/>
          </p:nvPr>
        </p:nvSpPr>
        <p:spPr>
          <a:xfrm>
            <a:off x="2231136" y="2638044"/>
            <a:ext cx="7729728" cy="3101983"/>
          </a:xfrm>
        </p:spPr>
        <p:txBody>
          <a:bodyPr>
            <a:normAutofit/>
          </a:bodyPr>
          <a:lstStyle/>
          <a:p>
            <a:r>
              <a:rPr lang="pt-BR" sz="2000" dirty="0"/>
              <a:t>Inteligência Artificial para previsão da demanda de veículos.</a:t>
            </a:r>
          </a:p>
          <a:p>
            <a:r>
              <a:rPr lang="pt-BR" sz="2000" dirty="0"/>
              <a:t>Identificação da lotação dos ônibus por reconhecimento de imagem.</a:t>
            </a:r>
          </a:p>
          <a:p>
            <a:r>
              <a:rPr lang="pt-BR" sz="2000" dirty="0"/>
              <a:t>Migrar o banco de dados </a:t>
            </a:r>
            <a:r>
              <a:rPr lang="pt-BR" sz="2000" dirty="0" err="1"/>
              <a:t>PostgreSQL</a:t>
            </a:r>
            <a:r>
              <a:rPr lang="pt-BR" sz="2000" dirty="0"/>
              <a:t> </a:t>
            </a:r>
          </a:p>
        </p:txBody>
      </p:sp>
      <p:pic>
        <p:nvPicPr>
          <p:cNvPr id="5" name="Imagem 4">
            <a:extLst>
              <a:ext uri="{FF2B5EF4-FFF2-40B4-BE49-F238E27FC236}">
                <a16:creationId xmlns:a16="http://schemas.microsoft.com/office/drawing/2014/main" id="{DC4C2AE2-319B-634E-BF30-DFA05A3225E0}"/>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0000" r="90000">
                        <a14:foregroundMark x1="38804" y1="35125" x2="38804" y2="35125"/>
                        <a14:foregroundMark x1="46413" y1="30518" x2="46413" y2="30518"/>
                        <a14:foregroundMark x1="54022" y1="35893" x2="54022" y2="35893"/>
                        <a14:foregroundMark x1="55000" y1="50672" x2="55000" y2="50672"/>
                        <a14:foregroundMark x1="41522" y1="53743" x2="41522" y2="53743"/>
                        <a14:foregroundMark x1="52935" y1="69482" x2="52935" y2="69482"/>
                      </a14:backgroundRemoval>
                    </a14:imgEffect>
                  </a14:imgLayer>
                </a14:imgProps>
              </a:ext>
            </a:extLst>
          </a:blip>
          <a:srcRect l="27644" t="17093" r="32456" b="10018"/>
          <a:stretch/>
        </p:blipFill>
        <p:spPr>
          <a:xfrm flipH="1">
            <a:off x="344834" y="4840027"/>
            <a:ext cx="1739955" cy="1800000"/>
          </a:xfrm>
          <a:prstGeom prst="rect">
            <a:avLst/>
          </a:prstGeom>
        </p:spPr>
      </p:pic>
    </p:spTree>
    <p:extLst>
      <p:ext uri="{BB962C8B-B14F-4D97-AF65-F5344CB8AC3E}">
        <p14:creationId xmlns:p14="http://schemas.microsoft.com/office/powerpoint/2010/main" val="2418446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8E51DA9-7C63-6A4B-A15A-704C0E492212}"/>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p:spPr>
        <p:txBody>
          <a:bodyPr>
            <a:normAutofit/>
          </a:bodyPr>
          <a:lstStyle/>
          <a:p>
            <a:r>
              <a:rPr lang="pt-BR" sz="2300" dirty="0">
                <a:solidFill>
                  <a:srgbClr val="FFFFFF"/>
                </a:solidFill>
              </a:rPr>
              <a:t>Introdução </a:t>
            </a:r>
            <a:br>
              <a:rPr lang="pt-BR" sz="2300" dirty="0">
                <a:solidFill>
                  <a:srgbClr val="FFFFFF"/>
                </a:solidFill>
              </a:rPr>
            </a:br>
            <a:br>
              <a:rPr lang="pt-BR" sz="2300" dirty="0">
                <a:solidFill>
                  <a:srgbClr val="FFFFFF"/>
                </a:solidFill>
              </a:rPr>
            </a:br>
            <a:br>
              <a:rPr lang="pt-BR" sz="2300" dirty="0">
                <a:solidFill>
                  <a:srgbClr val="FFFFFF"/>
                </a:solidFill>
              </a:rPr>
            </a:br>
            <a:r>
              <a:rPr lang="pt-BR" sz="2300" dirty="0">
                <a:solidFill>
                  <a:srgbClr val="FFFFFF"/>
                </a:solidFill>
              </a:rPr>
              <a:t> Transporte Público</a:t>
            </a:r>
          </a:p>
        </p:txBody>
      </p:sp>
      <p:sp>
        <p:nvSpPr>
          <p:cNvPr id="3" name="Espaço Reservado para Conteúdo 2">
            <a:extLst>
              <a:ext uri="{FF2B5EF4-FFF2-40B4-BE49-F238E27FC236}">
                <a16:creationId xmlns:a16="http://schemas.microsoft.com/office/drawing/2014/main" id="{115368BF-14C5-D74B-89AB-1C9DAF2E93F0}"/>
              </a:ext>
            </a:extLst>
          </p:cNvPr>
          <p:cNvSpPr>
            <a:spLocks noGrp="1"/>
          </p:cNvSpPr>
          <p:nvPr>
            <p:ph idx="1"/>
          </p:nvPr>
        </p:nvSpPr>
        <p:spPr>
          <a:xfrm>
            <a:off x="5591694" y="1402080"/>
            <a:ext cx="6158871" cy="4053840"/>
          </a:xfrm>
        </p:spPr>
        <p:txBody>
          <a:bodyPr anchor="ctr">
            <a:normAutofit/>
          </a:bodyPr>
          <a:lstStyle/>
          <a:p>
            <a:r>
              <a:rPr lang="pt-BR" sz="2400" dirty="0"/>
              <a:t>O transporte público caracteriza-se como uma opção amplamente utilizada por pessoas a fim de garantirem suas necessidades de locomoção. Por possuir um preço mais acessível e muitas vezes ser mais rápido e prático, 65% da população das capitais do Brasil utiliza essa forma de transporte, como aponta um estudo realizado pelo Instituto de Pesquisa Econômica Aplicada (Ipea).</a:t>
            </a:r>
          </a:p>
          <a:p>
            <a:pPr marL="0" indent="0">
              <a:buNone/>
            </a:pPr>
            <a:endParaRPr lang="pt-BR" sz="2400" dirty="0"/>
          </a:p>
        </p:txBody>
      </p:sp>
    </p:spTree>
    <p:extLst>
      <p:ext uri="{BB962C8B-B14F-4D97-AF65-F5344CB8AC3E}">
        <p14:creationId xmlns:p14="http://schemas.microsoft.com/office/powerpoint/2010/main" val="1049461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3530FE0-C542-45A1-BCD8-935787009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51" y="640080"/>
            <a:ext cx="8924024" cy="5200996"/>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0543" y="825096"/>
            <a:ext cx="8549640" cy="483096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495C374C-9A75-AE4B-B6DE-8E88CED20628}"/>
              </a:ext>
            </a:extLst>
          </p:cNvPr>
          <p:cNvSpPr>
            <a:spLocks noGrp="1"/>
          </p:cNvSpPr>
          <p:nvPr>
            <p:ph idx="1"/>
          </p:nvPr>
        </p:nvSpPr>
        <p:spPr>
          <a:xfrm>
            <a:off x="1316984" y="1283546"/>
            <a:ext cx="5715917" cy="3914063"/>
          </a:xfrm>
        </p:spPr>
        <p:txBody>
          <a:bodyPr anchor="ctr">
            <a:normAutofit/>
          </a:bodyPr>
          <a:lstStyle/>
          <a:p>
            <a:r>
              <a:rPr lang="pt-BR" sz="2400" dirty="0">
                <a:solidFill>
                  <a:srgbClr val="404040"/>
                </a:solidFill>
              </a:rPr>
              <a:t>Tendo em vista o baixo investimento frente a demanda, é esperado que o transporte público gere um elevado nível de insatisfação em seus usuários, o que o IPEA demonstrou em outra pesquisa realizada em 2011 e 2012, na qual o transporte público foi avaliado por mais de 60% do público como "péssimo ou ruim".</a:t>
            </a:r>
          </a:p>
        </p:txBody>
      </p:sp>
      <p:sp>
        <p:nvSpPr>
          <p:cNvPr id="21" name="Oval 20">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6718"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CC64E91-F76F-314B-96FC-E181D43720F6}"/>
              </a:ext>
            </a:extLst>
          </p:cNvPr>
          <p:cNvSpPr>
            <a:spLocks noGrp="1"/>
          </p:cNvSpPr>
          <p:nvPr>
            <p:ph type="title"/>
          </p:nvPr>
        </p:nvSpPr>
        <p:spPr>
          <a:xfrm>
            <a:off x="7720168" y="1586484"/>
            <a:ext cx="3685032" cy="3685032"/>
          </a:xfrm>
          <a:prstGeom prst="ellipse">
            <a:avLst/>
          </a:prstGeom>
          <a:solidFill>
            <a:schemeClr val="accent2"/>
          </a:solidFill>
          <a:ln>
            <a:noFill/>
          </a:ln>
        </p:spPr>
        <p:txBody>
          <a:bodyPr>
            <a:normAutofit/>
          </a:bodyPr>
          <a:lstStyle/>
          <a:p>
            <a:r>
              <a:rPr lang="pt-BR" sz="3000">
                <a:solidFill>
                  <a:srgbClr val="FFFFFF"/>
                </a:solidFill>
              </a:rPr>
              <a:t>Problema</a:t>
            </a:r>
          </a:p>
        </p:txBody>
      </p:sp>
    </p:spTree>
    <p:extLst>
      <p:ext uri="{BB962C8B-B14F-4D97-AF65-F5344CB8AC3E}">
        <p14:creationId xmlns:p14="http://schemas.microsoft.com/office/powerpoint/2010/main" val="21459387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B586A9D-E035-A449-AA37-5FBF639A09A5}"/>
              </a:ext>
            </a:extLst>
          </p:cNvPr>
          <p:cNvSpPr>
            <a:spLocks noGrp="1"/>
          </p:cNvSpPr>
          <p:nvPr>
            <p:ph type="title"/>
          </p:nvPr>
        </p:nvSpPr>
        <p:spPr>
          <a:xfrm>
            <a:off x="2231136" y="467418"/>
            <a:ext cx="7729728" cy="1188720"/>
          </a:xfrm>
          <a:solidFill>
            <a:srgbClr val="FFFFFF"/>
          </a:solidFill>
        </p:spPr>
        <p:txBody>
          <a:bodyPr>
            <a:normAutofit/>
          </a:bodyPr>
          <a:lstStyle/>
          <a:p>
            <a:r>
              <a:rPr lang="pt-BR"/>
              <a:t>Objetivos</a:t>
            </a:r>
          </a:p>
        </p:txBody>
      </p:sp>
      <p:sp>
        <p:nvSpPr>
          <p:cNvPr id="3" name="Espaço Reservado para Conteúdo 2">
            <a:extLst>
              <a:ext uri="{FF2B5EF4-FFF2-40B4-BE49-F238E27FC236}">
                <a16:creationId xmlns:a16="http://schemas.microsoft.com/office/drawing/2014/main" id="{6284AE26-7117-D84A-A16D-79D61C28EF23}"/>
              </a:ext>
            </a:extLst>
          </p:cNvPr>
          <p:cNvSpPr>
            <a:spLocks noGrp="1"/>
          </p:cNvSpPr>
          <p:nvPr>
            <p:ph idx="1"/>
          </p:nvPr>
        </p:nvSpPr>
        <p:spPr>
          <a:xfrm>
            <a:off x="1706244" y="1843590"/>
            <a:ext cx="8779512" cy="3953706"/>
          </a:xfrm>
        </p:spPr>
        <p:txBody>
          <a:bodyPr>
            <a:noAutofit/>
          </a:bodyPr>
          <a:lstStyle/>
          <a:p>
            <a:pPr>
              <a:lnSpc>
                <a:spcPct val="90000"/>
              </a:lnSpc>
            </a:pPr>
            <a:r>
              <a:rPr lang="pt-BR" sz="2000" dirty="0">
                <a:solidFill>
                  <a:srgbClr val="404040"/>
                </a:solidFill>
              </a:rPr>
              <a:t>Tendo como base dados coletados durante os trajetos de ônibus, informações extraídas de </a:t>
            </a:r>
            <a:r>
              <a:rPr lang="pt-BR" sz="2000" dirty="0" err="1">
                <a:solidFill>
                  <a:srgbClr val="404040"/>
                </a:solidFill>
              </a:rPr>
              <a:t>APIs</a:t>
            </a:r>
            <a:r>
              <a:rPr lang="pt-BR" sz="2000" dirty="0">
                <a:solidFill>
                  <a:srgbClr val="404040"/>
                </a:solidFill>
              </a:rPr>
              <a:t> públicas,  a ferramenta irá apoiar os gestores da SPTrans no controle do fluxo de tráfego, além de ser um ótimo indicador para a população que deseja ter uma visão geral do transporte público de São Paulo. </a:t>
            </a:r>
          </a:p>
          <a:p>
            <a:pPr>
              <a:lnSpc>
                <a:spcPct val="90000"/>
              </a:lnSpc>
            </a:pPr>
            <a:r>
              <a:rPr lang="pt-BR" sz="2000" dirty="0">
                <a:solidFill>
                  <a:srgbClr val="404040"/>
                </a:solidFill>
              </a:rPr>
              <a:t>Além disso, o dashboard será atualizado em tempo real, exibindo gráficos e indicadores de maneira sucinta, com a possibilidade de aplicação de filtros nas consultas. Considerando o volume de passageiros para um determinado dia e horário somados a dados externos, a ferramenta permitirá (em trabalhos futuros) utilizar algoritmos de inteligência artificial para identificar padrões históricos e prever futuras demandas nas frotas de ônibus, facilitando o controle do serviço e auxiliando no dia a dia do transporte urbano na cidade.</a:t>
            </a:r>
          </a:p>
        </p:txBody>
      </p:sp>
    </p:spTree>
    <p:extLst>
      <p:ext uri="{BB962C8B-B14F-4D97-AF65-F5344CB8AC3E}">
        <p14:creationId xmlns:p14="http://schemas.microsoft.com/office/powerpoint/2010/main" val="293643132"/>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9F623AA-96C9-4833-AD5B-0CB19FD93293}"/>
              </a:ext>
            </a:extLst>
          </p:cNvPr>
          <p:cNvPicPr>
            <a:picLocks noChangeAspect="1"/>
          </p:cNvPicPr>
          <p:nvPr/>
        </p:nvPicPr>
        <p:blipFill>
          <a:blip r:embed="rId3"/>
          <a:srcRect/>
          <a:stretch/>
        </p:blipFill>
        <p:spPr>
          <a:xfrm>
            <a:off x="642" y="0"/>
            <a:ext cx="6096000" cy="6858000"/>
          </a:xfrm>
          <a:prstGeom prst="rect">
            <a:avLst/>
          </a:prstGeom>
        </p:spPr>
      </p:pic>
      <p:sp>
        <p:nvSpPr>
          <p:cNvPr id="2" name="Título 1">
            <a:extLst>
              <a:ext uri="{FF2B5EF4-FFF2-40B4-BE49-F238E27FC236}">
                <a16:creationId xmlns:a16="http://schemas.microsoft.com/office/drawing/2014/main" id="{F2544485-68A6-254D-A1E8-7879DAAEADA8}"/>
              </a:ext>
            </a:extLst>
          </p:cNvPr>
          <p:cNvSpPr>
            <a:spLocks noGrp="1"/>
          </p:cNvSpPr>
          <p:nvPr>
            <p:ph type="title"/>
          </p:nvPr>
        </p:nvSpPr>
        <p:spPr>
          <a:xfrm>
            <a:off x="804672" y="2841505"/>
            <a:ext cx="4487298" cy="1174991"/>
          </a:xfrm>
          <a:solidFill>
            <a:schemeClr val="tx1">
              <a:alpha val="60000"/>
            </a:schemeClr>
          </a:solidFill>
          <a:ln>
            <a:solidFill>
              <a:schemeClr val="bg1"/>
            </a:solidFill>
          </a:ln>
        </p:spPr>
        <p:txBody>
          <a:bodyPr>
            <a:normAutofit/>
          </a:bodyPr>
          <a:lstStyle/>
          <a:p>
            <a:r>
              <a:rPr lang="pt-BR" sz="1900">
                <a:solidFill>
                  <a:schemeClr val="bg1"/>
                </a:solidFill>
              </a:rPr>
              <a:t>Tecnologia de Monitoramento de Ônibus</a:t>
            </a:r>
            <a:endParaRPr lang="pt-BR" sz="1900" b="1">
              <a:solidFill>
                <a:schemeClr val="bg1"/>
              </a:solidFill>
              <a:effectLst/>
            </a:endParaRPr>
          </a:p>
        </p:txBody>
      </p:sp>
      <p:sp>
        <p:nvSpPr>
          <p:cNvPr id="3" name="Espaço Reservado para Conteúdo 2">
            <a:extLst>
              <a:ext uri="{FF2B5EF4-FFF2-40B4-BE49-F238E27FC236}">
                <a16:creationId xmlns:a16="http://schemas.microsoft.com/office/drawing/2014/main" id="{B41EC6FB-2AF2-3E44-9378-1F89C691CA15}"/>
              </a:ext>
            </a:extLst>
          </p:cNvPr>
          <p:cNvSpPr>
            <a:spLocks noGrp="1"/>
          </p:cNvSpPr>
          <p:nvPr>
            <p:ph idx="1"/>
          </p:nvPr>
        </p:nvSpPr>
        <p:spPr>
          <a:xfrm>
            <a:off x="6743941" y="976129"/>
            <a:ext cx="4804931" cy="4919815"/>
          </a:xfrm>
        </p:spPr>
        <p:txBody>
          <a:bodyPr anchor="ctr">
            <a:normAutofit fontScale="92500" lnSpcReduction="10000"/>
          </a:bodyPr>
          <a:lstStyle/>
          <a:p>
            <a:r>
              <a:rPr lang="pt-BR" sz="2000" dirty="0"/>
              <a:t>Um exemplo de aplicação de tecnologia no monitoramento de transporte coletivo é do </a:t>
            </a:r>
            <a:r>
              <a:rPr lang="pt-BR" sz="2000" dirty="0" err="1"/>
              <a:t>USapiens</a:t>
            </a:r>
            <a:r>
              <a:rPr lang="pt-BR" sz="2000" dirty="0"/>
              <a:t>, um sistema desenvolvido por um time de pesquisa da IBM do Brasil. Essa equipe usou dados de transporte coletivo da cidade do Rio de Janeiro para desenvolver um sistema que processa os dados recebidos pelo GPS dos ônibus.</a:t>
            </a:r>
          </a:p>
          <a:p>
            <a:r>
              <a:rPr lang="pt-BR" sz="2000" dirty="0"/>
              <a:t>Com a informação normalizada, o sistema pode ajudar a responder três perguntas principais. Através de uma análise descritiva histórica podemos responder "O que aconteceu e porque?", analisando os dados em tempo real se responde "O que está acontecendo e porque?" e uma análise preditiva responde "O que vai acontecer e porquê?".</a:t>
            </a:r>
          </a:p>
        </p:txBody>
      </p:sp>
    </p:spTree>
    <p:extLst>
      <p:ext uri="{BB962C8B-B14F-4D97-AF65-F5344CB8AC3E}">
        <p14:creationId xmlns:p14="http://schemas.microsoft.com/office/powerpoint/2010/main" val="4148482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E9E479-8764-4EB9-B2BF-BC3F0A63C429}"/>
              </a:ext>
            </a:extLst>
          </p:cNvPr>
          <p:cNvPicPr>
            <a:picLocks noChangeAspect="1"/>
          </p:cNvPicPr>
          <p:nvPr/>
        </p:nvPicPr>
        <p:blipFill>
          <a:blip r:embed="rId3"/>
          <a:srcRect/>
          <a:stretch/>
        </p:blipFill>
        <p:spPr>
          <a:xfrm>
            <a:off x="642" y="0"/>
            <a:ext cx="6096000" cy="6857999"/>
          </a:xfrm>
          <a:prstGeom prst="rect">
            <a:avLst/>
          </a:prstGeom>
        </p:spPr>
      </p:pic>
      <p:sp>
        <p:nvSpPr>
          <p:cNvPr id="2" name="Título 1">
            <a:extLst>
              <a:ext uri="{FF2B5EF4-FFF2-40B4-BE49-F238E27FC236}">
                <a16:creationId xmlns:a16="http://schemas.microsoft.com/office/drawing/2014/main" id="{F2544485-68A6-254D-A1E8-7879DAAEADA8}"/>
              </a:ext>
            </a:extLst>
          </p:cNvPr>
          <p:cNvSpPr>
            <a:spLocks noGrp="1"/>
          </p:cNvSpPr>
          <p:nvPr>
            <p:ph type="title"/>
          </p:nvPr>
        </p:nvSpPr>
        <p:spPr>
          <a:xfrm>
            <a:off x="804672" y="2841505"/>
            <a:ext cx="4487298" cy="1174991"/>
          </a:xfrm>
          <a:solidFill>
            <a:schemeClr val="tx1">
              <a:alpha val="60000"/>
            </a:schemeClr>
          </a:solidFill>
          <a:ln>
            <a:solidFill>
              <a:schemeClr val="bg1"/>
            </a:solidFill>
          </a:ln>
        </p:spPr>
        <p:txBody>
          <a:bodyPr>
            <a:normAutofit/>
          </a:bodyPr>
          <a:lstStyle/>
          <a:p>
            <a:r>
              <a:rPr lang="pt-BR" sz="1900">
                <a:solidFill>
                  <a:schemeClr val="bg1"/>
                </a:solidFill>
              </a:rPr>
              <a:t>Tecnologia de Monitoramento de Ônibus</a:t>
            </a:r>
            <a:endParaRPr lang="pt-BR" sz="1900" b="1">
              <a:solidFill>
                <a:schemeClr val="bg1"/>
              </a:solidFill>
              <a:effectLst/>
            </a:endParaRPr>
          </a:p>
        </p:txBody>
      </p:sp>
      <p:sp>
        <p:nvSpPr>
          <p:cNvPr id="3" name="Espaço Reservado para Conteúdo 2">
            <a:extLst>
              <a:ext uri="{FF2B5EF4-FFF2-40B4-BE49-F238E27FC236}">
                <a16:creationId xmlns:a16="http://schemas.microsoft.com/office/drawing/2014/main" id="{B41EC6FB-2AF2-3E44-9378-1F89C691CA15}"/>
              </a:ext>
            </a:extLst>
          </p:cNvPr>
          <p:cNvSpPr>
            <a:spLocks noGrp="1"/>
          </p:cNvSpPr>
          <p:nvPr>
            <p:ph idx="1"/>
          </p:nvPr>
        </p:nvSpPr>
        <p:spPr>
          <a:xfrm>
            <a:off x="6743941" y="976129"/>
            <a:ext cx="4804931" cy="4919815"/>
          </a:xfrm>
        </p:spPr>
        <p:txBody>
          <a:bodyPr anchor="ctr">
            <a:normAutofit/>
          </a:bodyPr>
          <a:lstStyle/>
          <a:p>
            <a:r>
              <a:rPr lang="pt-BR" sz="2000" dirty="0"/>
              <a:t>Os pesquisadores da IBM depois aplicaram esse sistema a 5 casos de estudo. O primeiro foi uma Análise de Uniformidade dos Ônibus, para evitar um agrupamento de veículos na linha, o segundo caso foi uma verificação na rotas dos ônibus, para avaliar a aderência do veículo a sua rota pré-definida, o terceiro uma análise de fluxo no trânsito, o quarto a variância do tempo de viagem do veículo, que permite avaliar a consistência da rota analisada, e para o quinto ele usaram a análise preditiva para prever o tempo de chegada do ônibus.</a:t>
            </a:r>
          </a:p>
        </p:txBody>
      </p:sp>
    </p:spTree>
    <p:extLst>
      <p:ext uri="{BB962C8B-B14F-4D97-AF65-F5344CB8AC3E}">
        <p14:creationId xmlns:p14="http://schemas.microsoft.com/office/powerpoint/2010/main" val="3805041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9">
            <a:extLst>
              <a:ext uri="{FF2B5EF4-FFF2-40B4-BE49-F238E27FC236}">
                <a16:creationId xmlns:a16="http://schemas.microsoft.com/office/drawing/2014/main" id="{3ED03601-4724-4293-A32A-3A0879C5D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21">
            <a:extLst>
              <a:ext uri="{FF2B5EF4-FFF2-40B4-BE49-F238E27FC236}">
                <a16:creationId xmlns:a16="http://schemas.microsoft.com/office/drawing/2014/main" id="{5E433AC3-E189-483B-9E8C-DFD5D2A186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EC208A3-C879-8E45-A59A-F8CE54393309}"/>
              </a:ext>
            </a:extLst>
          </p:cNvPr>
          <p:cNvSpPr>
            <a:spLocks noGrp="1"/>
          </p:cNvSpPr>
          <p:nvPr>
            <p:ph type="title"/>
          </p:nvPr>
        </p:nvSpPr>
        <p:spPr>
          <a:xfrm>
            <a:off x="1600200" y="4712198"/>
            <a:ext cx="8991600" cy="1264762"/>
          </a:xfrm>
        </p:spPr>
        <p:txBody>
          <a:bodyPr vert="horz" lIns="274320" tIns="182880" rIns="274320" bIns="182880" rtlCol="0" anchor="ctr" anchorCtr="1">
            <a:normAutofit/>
          </a:bodyPr>
          <a:lstStyle/>
          <a:p>
            <a:r>
              <a:rPr lang="en-US" sz="3200" dirty="0"/>
              <a:t>Diagrama de BLOCOS</a:t>
            </a:r>
          </a:p>
        </p:txBody>
      </p:sp>
      <p:pic>
        <p:nvPicPr>
          <p:cNvPr id="15" name="Espaço Reservado para Conteúdo 14" descr="Imagem em preto e branco&#10;&#10;Descrição gerada automaticamente">
            <a:extLst>
              <a:ext uri="{FF2B5EF4-FFF2-40B4-BE49-F238E27FC236}">
                <a16:creationId xmlns:a16="http://schemas.microsoft.com/office/drawing/2014/main" id="{7EA8E7F0-4B9A-6147-BFFB-28644CC13D3A}"/>
              </a:ext>
            </a:extLst>
          </p:cNvPr>
          <p:cNvPicPr>
            <a:picLocks noGrp="1" noChangeAspect="1"/>
          </p:cNvPicPr>
          <p:nvPr>
            <p:ph idx="1"/>
          </p:nvPr>
        </p:nvPicPr>
        <p:blipFill>
          <a:blip r:embed="rId3"/>
          <a:stretch>
            <a:fillRect/>
          </a:stretch>
        </p:blipFill>
        <p:spPr>
          <a:xfrm>
            <a:off x="1848632" y="297178"/>
            <a:ext cx="8494735" cy="4226131"/>
          </a:xfrm>
          <a:prstGeom prst="rect">
            <a:avLst/>
          </a:prstGeom>
        </p:spPr>
      </p:pic>
    </p:spTree>
    <p:extLst>
      <p:ext uri="{BB962C8B-B14F-4D97-AF65-F5344CB8AC3E}">
        <p14:creationId xmlns:p14="http://schemas.microsoft.com/office/powerpoint/2010/main" val="2701505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0AF33C27-9C85-4B30-9AD7-879D48AFE4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1">
            <a:extLst>
              <a:ext uri="{FF2B5EF4-FFF2-40B4-BE49-F238E27FC236}">
                <a16:creationId xmlns:a16="http://schemas.microsoft.com/office/drawing/2014/main" id="{6D5089DD-882D-4413-B8BF-4798BFD84A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0"/>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3435959-71AF-414C-954B-F02199A9BC79}"/>
              </a:ext>
            </a:extLst>
          </p:cNvPr>
          <p:cNvSpPr>
            <a:spLocks noGrp="1"/>
          </p:cNvSpPr>
          <p:nvPr>
            <p:ph type="title"/>
          </p:nvPr>
        </p:nvSpPr>
        <p:spPr>
          <a:xfrm>
            <a:off x="8181171" y="2681103"/>
            <a:ext cx="3363974" cy="1495794"/>
          </a:xfrm>
          <a:noFill/>
          <a:ln>
            <a:solidFill>
              <a:srgbClr val="FFFFFF"/>
            </a:solidFill>
          </a:ln>
        </p:spPr>
        <p:txBody>
          <a:bodyPr wrap="square">
            <a:normAutofit/>
          </a:bodyPr>
          <a:lstStyle/>
          <a:p>
            <a:r>
              <a:rPr lang="pt-BR" dirty="0">
                <a:solidFill>
                  <a:srgbClr val="FFFFFF"/>
                </a:solidFill>
              </a:rPr>
              <a:t>Dados e </a:t>
            </a:r>
            <a:r>
              <a:rPr lang="pt-BR" dirty="0" err="1">
                <a:solidFill>
                  <a:srgbClr val="FFFFFF"/>
                </a:solidFill>
              </a:rPr>
              <a:t>API’s</a:t>
            </a:r>
            <a:endParaRPr lang="pt-BR" dirty="0">
              <a:solidFill>
                <a:srgbClr val="FFFFFF"/>
              </a:solidFill>
            </a:endParaRPr>
          </a:p>
        </p:txBody>
      </p:sp>
      <p:graphicFrame>
        <p:nvGraphicFramePr>
          <p:cNvPr id="10" name="Espaço Reservado para Conteúdo 2">
            <a:extLst>
              <a:ext uri="{FF2B5EF4-FFF2-40B4-BE49-F238E27FC236}">
                <a16:creationId xmlns:a16="http://schemas.microsoft.com/office/drawing/2014/main" id="{CB38F456-EF66-D246-B562-1AEE874BB665}"/>
              </a:ext>
            </a:extLst>
          </p:cNvPr>
          <p:cNvGraphicFramePr>
            <a:graphicFrameLocks/>
          </p:cNvGraphicFramePr>
          <p:nvPr>
            <p:extLst>
              <p:ext uri="{D42A27DB-BD31-4B8C-83A1-F6EECF244321}">
                <p14:modId xmlns:p14="http://schemas.microsoft.com/office/powerpoint/2010/main" val="2839021077"/>
              </p:ext>
            </p:extLst>
          </p:nvPr>
        </p:nvGraphicFramePr>
        <p:xfrm>
          <a:off x="943102" y="944562"/>
          <a:ext cx="5651500" cy="4968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37715434"/>
      </p:ext>
    </p:extLst>
  </p:cSld>
  <p:clrMapOvr>
    <a:masterClrMapping/>
  </p:clrMapOvr>
</p:sld>
</file>

<file path=ppt/theme/theme1.xml><?xml version="1.0" encoding="utf-8"?>
<a:theme xmlns:a="http://schemas.openxmlformats.org/drawingml/2006/main" name="Pacote">
  <a:themeElements>
    <a:clrScheme name="Pacote">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cote">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cote">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1141</Words>
  <Application>Microsoft Macintosh PowerPoint</Application>
  <PresentationFormat>Widescreen</PresentationFormat>
  <Paragraphs>78</Paragraphs>
  <Slides>20</Slides>
  <Notes>12</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20</vt:i4>
      </vt:variant>
    </vt:vector>
  </HeadingPairs>
  <TitlesOfParts>
    <vt:vector size="24" baseType="lpstr">
      <vt:lpstr>Arial</vt:lpstr>
      <vt:lpstr>Calibri</vt:lpstr>
      <vt:lpstr>Gill Sans MT</vt:lpstr>
      <vt:lpstr>Pacote</vt:lpstr>
      <vt:lpstr>Inteligência para transporte público</vt:lpstr>
      <vt:lpstr>Integrantes do grupo</vt:lpstr>
      <vt:lpstr>Introdução     Transporte Público</vt:lpstr>
      <vt:lpstr>Problema</vt:lpstr>
      <vt:lpstr>Objetivos</vt:lpstr>
      <vt:lpstr>Tecnologia de Monitoramento de Ônibus</vt:lpstr>
      <vt:lpstr>Tecnologia de Monitoramento de Ônibus</vt:lpstr>
      <vt:lpstr>Diagrama de BLOCOS</vt:lpstr>
      <vt:lpstr>Dados e API’s</vt:lpstr>
      <vt:lpstr>Dashboard</vt:lpstr>
      <vt:lpstr>UX/UI</vt:lpstr>
      <vt:lpstr>DASHBOARD</vt:lpstr>
      <vt:lpstr>Ferramentas</vt:lpstr>
      <vt:lpstr>DJANGO</vt:lpstr>
      <vt:lpstr>PLOTLY DASH</vt:lpstr>
      <vt:lpstr>CELERY</vt:lpstr>
      <vt:lpstr>AWS</vt:lpstr>
      <vt:lpstr>Resultados</vt:lpstr>
      <vt:lpstr>Conclusão</vt:lpstr>
      <vt:lpstr>Trabalhos futuros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Inteligência para transporte público</dc:title>
  <dc:creator>LUCAS MARQUES DE ARAUJO</dc:creator>
  <cp:lastModifiedBy>LUCAS MARQUES DE ARAUJO</cp:lastModifiedBy>
  <cp:revision>8</cp:revision>
  <dcterms:created xsi:type="dcterms:W3CDTF">2020-11-28T14:58:01Z</dcterms:created>
  <dcterms:modified xsi:type="dcterms:W3CDTF">2020-11-28T15:38:16Z</dcterms:modified>
</cp:coreProperties>
</file>

<file path=docProps/thumbnail.jpeg>
</file>